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93" r:id="rId2"/>
    <p:sldId id="440" r:id="rId3"/>
    <p:sldId id="407" r:id="rId4"/>
    <p:sldId id="408" r:id="rId5"/>
    <p:sldId id="409" r:id="rId6"/>
    <p:sldId id="368" r:id="rId7"/>
    <p:sldId id="323" r:id="rId8"/>
    <p:sldId id="421" r:id="rId9"/>
    <p:sldId id="381" r:id="rId10"/>
    <p:sldId id="422" r:id="rId11"/>
    <p:sldId id="436" r:id="rId12"/>
    <p:sldId id="423" r:id="rId13"/>
    <p:sldId id="425" r:id="rId14"/>
    <p:sldId id="427" r:id="rId15"/>
    <p:sldId id="428" r:id="rId16"/>
    <p:sldId id="400" r:id="rId17"/>
    <p:sldId id="379" r:id="rId18"/>
    <p:sldId id="402" r:id="rId19"/>
    <p:sldId id="429" r:id="rId20"/>
    <p:sldId id="430" r:id="rId21"/>
    <p:sldId id="420" r:id="rId22"/>
    <p:sldId id="431" r:id="rId23"/>
    <p:sldId id="432" r:id="rId24"/>
    <p:sldId id="439" r:id="rId25"/>
    <p:sldId id="433" r:id="rId26"/>
    <p:sldId id="434" r:id="rId27"/>
    <p:sldId id="435" r:id="rId28"/>
    <p:sldId id="437" r:id="rId29"/>
    <p:sldId id="320" r:id="rId30"/>
    <p:sldId id="406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2FEB1EC-8F1F-4360-ADED-A8029CF6C304}">
          <p14:sldIdLst>
            <p14:sldId id="293"/>
            <p14:sldId id="440"/>
            <p14:sldId id="407"/>
            <p14:sldId id="408"/>
            <p14:sldId id="409"/>
            <p14:sldId id="368"/>
            <p14:sldId id="323"/>
            <p14:sldId id="421"/>
            <p14:sldId id="381"/>
            <p14:sldId id="422"/>
            <p14:sldId id="436"/>
            <p14:sldId id="423"/>
            <p14:sldId id="425"/>
            <p14:sldId id="427"/>
            <p14:sldId id="428"/>
            <p14:sldId id="400"/>
            <p14:sldId id="379"/>
            <p14:sldId id="402"/>
            <p14:sldId id="429"/>
            <p14:sldId id="430"/>
            <p14:sldId id="420"/>
            <p14:sldId id="431"/>
            <p14:sldId id="432"/>
            <p14:sldId id="439"/>
            <p14:sldId id="433"/>
            <p14:sldId id="434"/>
            <p14:sldId id="435"/>
            <p14:sldId id="437"/>
            <p14:sldId id="320"/>
            <p14:sldId id="40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149C2E"/>
    <a:srgbClr val="0000FF"/>
    <a:srgbClr val="0091C4"/>
    <a:srgbClr val="0099FF"/>
    <a:srgbClr val="53E7A1"/>
    <a:srgbClr val="66FFCC"/>
    <a:srgbClr val="19C1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72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70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56B91B-DDEF-4DA7-AD28-05F41B27C2FB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D85584-CE70-4886-AD4E-AF20FFB828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602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ru-RU" noProof="0" smtClean="0"/>
              <a:pPr/>
              <a:t>9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172286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1A96BE-CA75-428B-BBC5-9F2411123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B8C9C93-B56B-4688-B743-CE27EA3DB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5FF194-9888-4803-9524-7A922856D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3A54B3-30EB-4102-A714-0D118C1BC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CDD8B8-7C2C-41C2-AD35-83788C78C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396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875E3-7B5D-401B-8E5B-0DDE0D76A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17BC9C0-42AF-4B67-B528-692119C85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A521DC-964F-4103-95BD-533B4A5C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7591C6-8C3F-496B-A5BF-0B59FEE81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C59CF5-FB01-4904-B725-82B047F71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060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FA1CBC2-D8E6-43D9-A7FE-89A542F615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37D8C7-50C8-4487-96B3-0E62E054B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6BACAE-2FB2-4457-ACB3-DBE5A2A04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9A25EF-42EE-47F7-8587-0F2E2A4BE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7A4335-7541-46CD-A9C3-F080F6A9A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545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54321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2"/>
            <a:ext cx="5303523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2"/>
            <a:ext cx="5303523" cy="3877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5550E8F-450C-4D8C-B404-AB93FBAE2308}" type="datetimeFigureOut">
              <a:rPr lang="en-US"/>
              <a:pPr>
                <a:defRPr/>
              </a:pPr>
              <a:t>10/9/2020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44E2539-03FD-46D7-87B7-E2AFC9190DF1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2D1A39-BE46-458D-A8C9-3ECA1F127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E91B14-1C95-42C3-BC3D-1E8092077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B3B91-AD91-4839-B1A1-F5322208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22799F-3353-4F1F-8027-A64CE296E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2692C0-63AB-420A-BBA6-4B1D116B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633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8A00E7-9554-4138-801F-03B1DE57D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D261F7-6D2F-472D-A2D7-C97D05160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119E90-9F1F-4381-8477-B6E8F6DD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F55CA1-D94A-4AA8-A46C-6700B4F5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59DB4D-68CF-454C-AA18-268332EA4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837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6EADAA-AC61-4E52-BF3B-51EA2889B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D30279-5F09-4263-8AFC-540A919CE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24E78E2-7041-45F8-826D-EC5E792C1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AA2A53-8213-42E0-ADA6-87CABE29C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311B1B4-2B5E-45D4-96DB-DCD6013E6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1D893C-88C8-4076-B83F-55C516EE1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588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ED2E89-789E-4D9A-9F8B-60E3D44AE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61A76B-6E7E-4CD3-9550-354997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E8660AA-2773-46C1-8DD8-CF3778F4E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7220BAE-9E4A-4BE5-B2E6-C171AD21F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B57A784-E1CC-488E-AACC-B7626D31D2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63E77B1-69C6-4172-B846-F85EE9211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4B5CBCC-F519-4D18-B73F-CD2DDBC70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2E44579-D201-43DC-90A2-2795B15A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5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C850CF-2B8D-4FE4-8786-3C575ABD5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EFA6FCA-F3CA-49E7-87CD-9A04E99E3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9E226F4-717A-40D4-8A62-DD4D3161A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5DA021-FE5A-4DEE-BE02-FC5A4EB3A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904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4D9E2A5-E371-4E56-B8E5-D051225FD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4855D0-5EC6-401B-BF7C-02403BA54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F656C7-1346-450C-A4F0-81A228BD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307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1CFF4F-A56C-47ED-B778-620CF2F15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AF2F68-BAB9-4276-B107-B575B064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91BFD8-4780-44FE-9170-D6B5468F9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AA14E1-4B64-4F3A-B5A9-6B5483625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89B814-88FA-4737-B961-5BFE7E9E5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DF5A97-EC61-415E-8ED6-C37BA8EC8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099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89BF11-5E3D-47CF-B973-19DC878F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5BF2653-A83F-483A-BD91-9CDFA712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6C4F1DB-236B-4DCF-9DE8-D792FCA7B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D0C578-A931-4CED-9D4F-3D364C039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8FE6C5-DC22-4EE5-BBA4-4A3F544D2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7EF9DE-4CB2-4511-848B-7C758534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932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47DBC3-9780-4C82-84C5-21DDB2220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D25FE5-3EE5-4F83-82C3-3F1027D8F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AB8A18-8814-40D0-B6CD-E8F30F178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14DC6-9373-4927-9723-F2D54102B2A5}" type="datetimeFigureOut">
              <a:rPr lang="ru-RU" smtClean="0"/>
              <a:pPr/>
              <a:t>09.10.2020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213629-378D-4E24-84CB-781E75EEE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D1704A-6C59-4C37-A1CF-917030A72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95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png"/><Relationship Id="rId5" Type="http://schemas.openxmlformats.org/officeDocument/2006/relationships/image" Target="../media/image23.e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23.emf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190793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138180" y="2839528"/>
            <a:ext cx="7100608" cy="2030361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sz="6500" b="1" dirty="0" err="1" smtClean="0">
                <a:latin typeface="Arial" pitchFamily="34" charset="0"/>
                <a:cs typeface="Arial" pitchFamily="34" charset="0"/>
              </a:rPr>
              <a:t>Mavzu</a:t>
            </a:r>
            <a:r>
              <a:rPr sz="6500" b="1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en-US" sz="6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6500" b="1" dirty="0" err="1" smtClean="0">
                <a:latin typeface="Arial" pitchFamily="34" charset="0"/>
                <a:cs typeface="Arial" pitchFamily="34" charset="0"/>
              </a:rPr>
              <a:t>Geografik</a:t>
            </a:r>
            <a:r>
              <a:rPr lang="en-US" sz="6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6500" b="1" dirty="0" err="1" smtClean="0">
                <a:latin typeface="Arial" pitchFamily="34" charset="0"/>
                <a:cs typeface="Arial" pitchFamily="34" charset="0"/>
              </a:rPr>
              <a:t>xaritalar</a:t>
            </a:r>
            <a:r>
              <a:rPr lang="en-US" sz="6500" b="1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325772" y="2447809"/>
            <a:ext cx="727405" cy="225324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ACB4B4C4-B96E-4D3D-A3B1-019ECDA735A1}"/>
              </a:ext>
            </a:extLst>
          </p:cNvPr>
          <p:cNvSpPr/>
          <p:nvPr/>
        </p:nvSpPr>
        <p:spPr>
          <a:xfrm>
            <a:off x="348246" y="5015643"/>
            <a:ext cx="727405" cy="1100666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661266" y="304301"/>
            <a:ext cx="1819534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673966" y="317001"/>
            <a:ext cx="1815301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9889614" y="551707"/>
            <a:ext cx="676786" cy="76574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>
              <a:spcBef>
                <a:spcPts val="265"/>
              </a:spcBef>
            </a:pPr>
            <a:r>
              <a:rPr lang="en-US" sz="4756" b="1" spc="21" dirty="0" smtClean="0">
                <a:solidFill>
                  <a:srgbClr val="FEFEFE"/>
                </a:solidFill>
                <a:latin typeface="Arial"/>
                <a:cs typeface="Arial"/>
              </a:rPr>
              <a:t>5-</a:t>
            </a:r>
            <a:endParaRPr sz="4756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10520735" y="726308"/>
            <a:ext cx="884710" cy="518191"/>
          </a:xfrm>
          <a:prstGeom prst="rect">
            <a:avLst/>
          </a:prstGeom>
        </p:spPr>
        <p:txBody>
          <a:bodyPr vert="horz" wrap="square" lIns="0" tIns="25499" rIns="0" bIns="0" rtlCol="0">
            <a:spAutoFit/>
          </a:bodyPr>
          <a:lstStyle/>
          <a:p>
            <a:pPr>
              <a:spcBef>
                <a:spcPts val="201"/>
              </a:spcBef>
            </a:pPr>
            <a:r>
              <a:rPr lang="en-US" sz="3200" b="1" spc="21" dirty="0" err="1" smtClean="0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lang="en-US" sz="3200" b="1" spc="21" dirty="0">
              <a:solidFill>
                <a:srgbClr val="FEFEFE"/>
              </a:solidFill>
              <a:latin typeface="Arial"/>
              <a:cs typeface="Arial"/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700121" y="373173"/>
            <a:ext cx="6739714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419">
              <a:spcBef>
                <a:spcPts val="241"/>
              </a:spcBef>
              <a:defRPr/>
            </a:pPr>
            <a:r>
              <a:rPr lang="en-US" sz="7196" kern="0" spc="21" dirty="0" smtClean="0">
                <a:solidFill>
                  <a:sysClr val="window" lastClr="FFFFFF"/>
                </a:solidFill>
              </a:rPr>
              <a:t>GEOGRAFIYA</a:t>
            </a:r>
            <a:endParaRPr lang="en-US" sz="7196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25" name="Picture 22" descr="EARTH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32" y="154940"/>
            <a:ext cx="1614657" cy="1578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 descr="Geografiya ta'limida kartografik texnologiyalardan foydalanish ..."/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3"/>
          <a:srcRect l="13266" r="13266"/>
          <a:stretch>
            <a:fillRect/>
          </a:stretch>
        </p:blipFill>
        <p:spPr bwMode="auto">
          <a:xfrm>
            <a:off x="8533341" y="2281104"/>
            <a:ext cx="3098936" cy="29062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4776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92000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Прямоугольник 17"/>
          <p:cNvSpPr/>
          <p:nvPr/>
        </p:nvSpPr>
        <p:spPr>
          <a:xfrm>
            <a:off x="2027672" y="-88810"/>
            <a:ext cx="8305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Geografik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xaritalar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3611" y="1129605"/>
            <a:ext cx="117636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Xaritalarda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Yer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yuzasidagi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hamma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narsalarni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ko‘rsatib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bo‘lmaydi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 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Shuning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uchun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xaritalar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nimalarni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aks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ettirishiga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qarab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har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xil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bo‘ladi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 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Geografik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xaritalarni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shartli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ravishda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3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turga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bo‘lish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mumkin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: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" t="6878" r="2699" b="2604"/>
          <a:stretch/>
        </p:blipFill>
        <p:spPr bwMode="auto">
          <a:xfrm>
            <a:off x="195321" y="3733015"/>
            <a:ext cx="3735042" cy="2697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aphicFrame>
        <p:nvGraphicFramePr>
          <p:cNvPr id="76801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6196973"/>
              </p:ext>
            </p:extLst>
          </p:nvPr>
        </p:nvGraphicFramePr>
        <p:xfrm>
          <a:off x="4130844" y="3733014"/>
          <a:ext cx="3711578" cy="27836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902" name="Презентация" r:id="rId4" imgW="4570586" imgH="3427608" progId="PowerPoint.Show.8">
                  <p:embed/>
                </p:oleObj>
              </mc:Choice>
              <mc:Fallback>
                <p:oleObj name="Презентация" r:id="rId4" imgW="4570586" imgH="3427608" progId="PowerPoint.Show.8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30844" y="3733014"/>
                        <a:ext cx="3711578" cy="27836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/>
          <a:srcRect l="15495" t="14764" r="15878" b="4642"/>
          <a:stretch>
            <a:fillRect/>
          </a:stretch>
        </p:blipFill>
        <p:spPr bwMode="auto">
          <a:xfrm>
            <a:off x="8042903" y="3773876"/>
            <a:ext cx="3905458" cy="2684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362656" y="2862197"/>
            <a:ext cx="33300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Tabiiy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xaritalar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413206" y="2862197"/>
            <a:ext cx="31468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Siyosiy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xaritalar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280578" y="2667184"/>
            <a:ext cx="36677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Iqtisodiy-ijtimoiy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xaritalar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92000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Прямоугольник 17"/>
          <p:cNvSpPr/>
          <p:nvPr/>
        </p:nvSpPr>
        <p:spPr>
          <a:xfrm>
            <a:off x="772369" y="-19167"/>
            <a:ext cx="102379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Tabiiy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geografik</a:t>
            </a:r>
            <a:r>
              <a:rPr lang="en-US" sz="6000" b="1" dirty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xaritalar</a:t>
            </a:r>
            <a:endParaRPr lang="ru-RU" sz="6000" b="1" dirty="0">
              <a:solidFill>
                <a:schemeClr val="bg1"/>
              </a:solidFill>
              <a:latin typeface="Arial" pitchFamily="34" charset="0"/>
              <a:ea typeface="Tahoma" panose="020B0604030504040204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0405" y="1175950"/>
            <a:ext cx="698786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Relyef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xaritasi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foydali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qazilmalar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xaritasi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tuproqlar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xaritasi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o‘simliklar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xaritasi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hayvonot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dunyosi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xaritasi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tabiiy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geografik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xaritalardir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. 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Masalan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relyef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xaritalarida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quruqlik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yuzasidagi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dengiz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ostidagi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notekisliklar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tog‘lar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qirlar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tekisliklar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tasvirlanadi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7526" name="Picture 6"/>
          <p:cNvPicPr>
            <a:picLocks noChangeAspect="1" noChangeArrowheads="1"/>
          </p:cNvPicPr>
          <p:nvPr/>
        </p:nvPicPr>
        <p:blipFill>
          <a:blip r:embed="rId2" cstate="print"/>
          <a:srcRect l="29907" t="17704" r="9074" b="19630"/>
          <a:stretch>
            <a:fillRect/>
          </a:stretch>
        </p:blipFill>
        <p:spPr bwMode="auto">
          <a:xfrm>
            <a:off x="5467006" y="3941859"/>
            <a:ext cx="4696169" cy="2727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9191" t="20052" r="18096" b="6756"/>
          <a:stretch/>
        </p:blipFill>
        <p:spPr>
          <a:xfrm>
            <a:off x="7705725" y="1077457"/>
            <a:ext cx="4167058" cy="2735626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984" y="3668940"/>
            <a:ext cx="4561274" cy="3083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 descr="Автоэлектрик | Восклицательный знак, Школьные темы, Картинк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0613" y="4171991"/>
            <a:ext cx="2069126" cy="241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92000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Прямоугольник 17"/>
          <p:cNvSpPr/>
          <p:nvPr/>
        </p:nvSpPr>
        <p:spPr>
          <a:xfrm>
            <a:off x="1841500" y="-45770"/>
            <a:ext cx="8305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Geografik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xaritalar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1864" y="5023306"/>
            <a:ext cx="591476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O‘simliklar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xaritalarida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turli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hududlardagi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o‘simliklar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ularning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qayerlarda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tarqalganligi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ko‘rsatiladi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15903" y="1028700"/>
            <a:ext cx="560310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Foydali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qazilmalar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xaritalarida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ko‘mir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neft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gaz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temir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rudasi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va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Yerning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boshqa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mineral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boyliklari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qayerlarda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joylashganligi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shartli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belgilar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bilan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aks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ettiriladi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/>
          <a:srcRect l="31111" t="24222" r="10185" b="11778"/>
          <a:stretch>
            <a:fillRect/>
          </a:stretch>
        </p:blipFill>
        <p:spPr bwMode="auto">
          <a:xfrm>
            <a:off x="266700" y="1146313"/>
            <a:ext cx="5839933" cy="374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 l="24167" t="10222" r="4028" b="16222"/>
          <a:stretch>
            <a:fillRect/>
          </a:stretch>
        </p:blipFill>
        <p:spPr bwMode="auto">
          <a:xfrm>
            <a:off x="6305550" y="3275469"/>
            <a:ext cx="5713456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Mening hujjatlarim\Менинг хужжатларим\6-sinf elektron darslik\Data\8-dars\8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34331" y="1045691"/>
            <a:ext cx="5342844" cy="3786769"/>
          </a:xfrm>
          <a:prstGeom prst="rect">
            <a:avLst/>
          </a:prstGeom>
          <a:noFill/>
        </p:spPr>
      </p:pic>
      <p:sp>
        <p:nvSpPr>
          <p:cNvPr id="9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92000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Прямоугольник 17"/>
          <p:cNvSpPr/>
          <p:nvPr/>
        </p:nvSpPr>
        <p:spPr>
          <a:xfrm>
            <a:off x="1934078" y="-35946"/>
            <a:ext cx="8305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Geografik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xaritalar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6967" y="1160647"/>
            <a:ext cx="56841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Iqlim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xaritalarida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Yer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yuzining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qayerida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qancha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yog‘in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yog‘ishi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havo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harorati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qanday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bo‘lishi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shamollar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yo‘nalishi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ko‘rsatiladi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.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124097" y="4832459"/>
            <a:ext cx="6944335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Tabiat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zonalari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xaritalarida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Yer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yuzida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tabiat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zonalarining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qanday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joylashganligi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bu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zonalarda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qanday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turdagi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o‘simliklar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o‘sishi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qanday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tuproqlar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tarqalganligi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ko‘rsatiladi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.</a:t>
            </a:r>
            <a:endParaRPr lang="ru-RU" sz="2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864" y="3134550"/>
            <a:ext cx="4514336" cy="339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92000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Прямоугольник 17"/>
          <p:cNvSpPr/>
          <p:nvPr/>
        </p:nvSpPr>
        <p:spPr>
          <a:xfrm>
            <a:off x="2185257" y="-16968"/>
            <a:ext cx="8305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Geografik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xaritalar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-53204" y="1389877"/>
            <a:ext cx="447692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Siyosiy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xaritalarda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dunyodagi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davlatlar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siyosiy-ma’muriy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xaritalarda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esa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ularning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ma’muriy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qismlari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viloyatlari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tumanlari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, 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shaharlari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),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asosiy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transport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yo‘llari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boshqalar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tasvirlanadi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3789516"/>
              </p:ext>
            </p:extLst>
          </p:nvPr>
        </p:nvGraphicFramePr>
        <p:xfrm>
          <a:off x="4423719" y="1179284"/>
          <a:ext cx="7554097" cy="54068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92" name="Презентация" r:id="rId3" imgW="4570586" imgH="3427608" progId="PowerPoint.Show.8">
                  <p:embed/>
                </p:oleObj>
              </mc:Choice>
              <mc:Fallback>
                <p:oleObj name="Презентация" r:id="rId3" imgW="4570586" imgH="3427608" progId="PowerPoint.Show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3719" y="1179284"/>
                        <a:ext cx="7554097" cy="54068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" y="0"/>
            <a:ext cx="12191999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Прямоугольник 17"/>
          <p:cNvSpPr/>
          <p:nvPr/>
        </p:nvSpPr>
        <p:spPr>
          <a:xfrm>
            <a:off x="2052324" y="-15323"/>
            <a:ext cx="8305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Mavzuli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xaritalar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9470" y="1193097"/>
            <a:ext cx="5074507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Iqtisodiy-­ijtimoiy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geografik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xaritalarda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sanoat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korxonalari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qishloq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xo‘jaligi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ekinlari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transport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yo‘llari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shartli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belgilar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bilan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tasvirlanadi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algn="just"/>
            <a:r>
              <a:rPr lang="en-US" sz="28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Barcha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xaritalarda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ma’lum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mavzuga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oid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geografik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narsa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hodisalar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tasvirlangan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bo‘ladi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Shuning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uchun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bunday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xaritalar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mavzuli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xaritalar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deb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ataladi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8" name="Picture 8" descr="4-sinf geografik Atlasi — Teletyp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45544" y="3659244"/>
            <a:ext cx="2493380" cy="3198756"/>
          </a:xfrm>
          <a:prstGeom prst="rect">
            <a:avLst/>
          </a:prstGeom>
          <a:noFill/>
        </p:spPr>
      </p:pic>
      <p:pic>
        <p:nvPicPr>
          <p:cNvPr id="6" name="Picture 3" descr="ГОСУДАРСТВЕННОЕ НАУЧНО-ПРОИЗВОДСТВЕННОЕ ПРЕДПРИЯТИЕ &quot;КАРТОГРАФИЯ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1299" y="2698696"/>
            <a:ext cx="2474947" cy="3236543"/>
          </a:xfrm>
          <a:prstGeom prst="rect">
            <a:avLst/>
          </a:prstGeom>
          <a:noFill/>
        </p:spPr>
      </p:pic>
      <p:pic>
        <p:nvPicPr>
          <p:cNvPr id="7" name="Picture 8" descr="BOOKCITY.UZ || Атлас 6 синф (ёзувсиз карта) узбекч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80188" y="1099318"/>
            <a:ext cx="2493380" cy="319875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 dirty="0"/>
          </a:p>
        </p:txBody>
      </p:sp>
      <p:sp>
        <p:nvSpPr>
          <p:cNvPr id="44" name="Freeform 8">
            <a:extLst/>
          </p:cNvPr>
          <p:cNvSpPr>
            <a:spLocks/>
          </p:cNvSpPr>
          <p:nvPr/>
        </p:nvSpPr>
        <p:spPr bwMode="auto">
          <a:xfrm rot="2488412" flipH="1">
            <a:off x="9303735" y="3894786"/>
            <a:ext cx="2555077" cy="2740052"/>
          </a:xfrm>
          <a:custGeom>
            <a:avLst/>
            <a:gdLst>
              <a:gd name="T0" fmla="*/ 428 w 428"/>
              <a:gd name="T1" fmla="*/ 205 h 495"/>
              <a:gd name="T2" fmla="*/ 213 w 428"/>
              <a:gd name="T3" fmla="*/ 12 h 495"/>
              <a:gd name="T4" fmla="*/ 0 w 428"/>
              <a:gd name="T5" fmla="*/ 211 h 495"/>
              <a:gd name="T6" fmla="*/ 213 w 428"/>
              <a:gd name="T7" fmla="*/ 410 h 495"/>
              <a:gd name="T8" fmla="*/ 213 w 428"/>
              <a:gd name="T9" fmla="*/ 410 h 495"/>
              <a:gd name="T10" fmla="*/ 280 w 428"/>
              <a:gd name="T11" fmla="*/ 495 h 495"/>
              <a:gd name="T12" fmla="*/ 282 w 428"/>
              <a:gd name="T13" fmla="*/ 397 h 495"/>
              <a:gd name="T14" fmla="*/ 428 w 428"/>
              <a:gd name="T15" fmla="*/ 205 h 4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28" h="495">
                <a:moveTo>
                  <a:pt x="428" y="205"/>
                </a:moveTo>
                <a:cubicBezTo>
                  <a:pt x="428" y="95"/>
                  <a:pt x="368" y="28"/>
                  <a:pt x="213" y="12"/>
                </a:cubicBezTo>
                <a:cubicBezTo>
                  <a:pt x="96" y="0"/>
                  <a:pt x="0" y="101"/>
                  <a:pt x="0" y="211"/>
                </a:cubicBezTo>
                <a:cubicBezTo>
                  <a:pt x="0" y="321"/>
                  <a:pt x="96" y="420"/>
                  <a:pt x="213" y="410"/>
                </a:cubicBezTo>
                <a:cubicBezTo>
                  <a:pt x="213" y="410"/>
                  <a:pt x="213" y="410"/>
                  <a:pt x="213" y="410"/>
                </a:cubicBezTo>
                <a:cubicBezTo>
                  <a:pt x="233" y="444"/>
                  <a:pt x="256" y="475"/>
                  <a:pt x="280" y="495"/>
                </a:cubicBezTo>
                <a:cubicBezTo>
                  <a:pt x="277" y="464"/>
                  <a:pt x="277" y="433"/>
                  <a:pt x="282" y="397"/>
                </a:cubicBezTo>
                <a:cubicBezTo>
                  <a:pt x="378" y="368"/>
                  <a:pt x="428" y="296"/>
                  <a:pt x="428" y="205"/>
                </a:cubicBezTo>
                <a:close/>
              </a:path>
            </a:pathLst>
          </a:custGeom>
          <a:solidFill>
            <a:srgbClr val="FF66FF"/>
          </a:solidFill>
          <a:ln>
            <a:noFill/>
          </a:ln>
        </p:spPr>
        <p:txBody>
          <a:bodyPr lIns="121906" tIns="60952" rIns="121906" bIns="60952"/>
          <a:lstStyle/>
          <a:p>
            <a:pPr>
              <a:defRPr/>
            </a:pPr>
            <a:endParaRPr lang="en-US" sz="3200" dirty="0"/>
          </a:p>
        </p:txBody>
      </p:sp>
      <p:sp>
        <p:nvSpPr>
          <p:cNvPr id="42" name="Freeform 7">
            <a:extLst/>
          </p:cNvPr>
          <p:cNvSpPr>
            <a:spLocks/>
          </p:cNvSpPr>
          <p:nvPr/>
        </p:nvSpPr>
        <p:spPr bwMode="auto">
          <a:xfrm rot="4344290">
            <a:off x="9457612" y="1053925"/>
            <a:ext cx="2222739" cy="2925906"/>
          </a:xfrm>
          <a:custGeom>
            <a:avLst/>
            <a:gdLst>
              <a:gd name="T0" fmla="*/ 348 w 412"/>
              <a:gd name="T1" fmla="*/ 332 h 418"/>
              <a:gd name="T2" fmla="*/ 407 w 412"/>
              <a:gd name="T3" fmla="*/ 180 h 418"/>
              <a:gd name="T4" fmla="*/ 205 w 412"/>
              <a:gd name="T5" fmla="*/ 10 h 418"/>
              <a:gd name="T6" fmla="*/ 0 w 412"/>
              <a:gd name="T7" fmla="*/ 201 h 418"/>
              <a:gd name="T8" fmla="*/ 205 w 412"/>
              <a:gd name="T9" fmla="*/ 392 h 418"/>
              <a:gd name="T10" fmla="*/ 288 w 412"/>
              <a:gd name="T11" fmla="*/ 370 h 418"/>
              <a:gd name="T12" fmla="*/ 384 w 412"/>
              <a:gd name="T13" fmla="*/ 418 h 418"/>
              <a:gd name="T14" fmla="*/ 348 w 412"/>
              <a:gd name="T15" fmla="*/ 332 h 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12" h="418">
                <a:moveTo>
                  <a:pt x="348" y="332"/>
                </a:moveTo>
                <a:cubicBezTo>
                  <a:pt x="392" y="291"/>
                  <a:pt x="412" y="236"/>
                  <a:pt x="407" y="180"/>
                </a:cubicBezTo>
                <a:cubicBezTo>
                  <a:pt x="398" y="90"/>
                  <a:pt x="337" y="21"/>
                  <a:pt x="205" y="10"/>
                </a:cubicBezTo>
                <a:cubicBezTo>
                  <a:pt x="82" y="0"/>
                  <a:pt x="0" y="96"/>
                  <a:pt x="0" y="201"/>
                </a:cubicBezTo>
                <a:cubicBezTo>
                  <a:pt x="0" y="307"/>
                  <a:pt x="93" y="405"/>
                  <a:pt x="205" y="392"/>
                </a:cubicBezTo>
                <a:cubicBezTo>
                  <a:pt x="236" y="389"/>
                  <a:pt x="264" y="381"/>
                  <a:pt x="288" y="370"/>
                </a:cubicBezTo>
                <a:cubicBezTo>
                  <a:pt x="318" y="390"/>
                  <a:pt x="356" y="412"/>
                  <a:pt x="384" y="418"/>
                </a:cubicBezTo>
                <a:cubicBezTo>
                  <a:pt x="365" y="399"/>
                  <a:pt x="354" y="363"/>
                  <a:pt x="348" y="33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alpha val="75000"/>
                </a:schemeClr>
              </a:gs>
              <a:gs pos="100000">
                <a:schemeClr val="accent3">
                  <a:alpha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121906" tIns="60952" rIns="121906" bIns="60952"/>
          <a:lstStyle/>
          <a:p>
            <a:pPr>
              <a:defRPr/>
            </a:pPr>
            <a:endParaRPr lang="en-US" sz="3200" dirty="0"/>
          </a:p>
        </p:txBody>
      </p:sp>
      <p:sp>
        <p:nvSpPr>
          <p:cNvPr id="39" name="Freeform 7">
            <a:extLst/>
          </p:cNvPr>
          <p:cNvSpPr>
            <a:spLocks/>
          </p:cNvSpPr>
          <p:nvPr/>
        </p:nvSpPr>
        <p:spPr bwMode="auto">
          <a:xfrm rot="19833903">
            <a:off x="197587" y="3714453"/>
            <a:ext cx="2775104" cy="3102837"/>
          </a:xfrm>
          <a:custGeom>
            <a:avLst/>
            <a:gdLst>
              <a:gd name="T0" fmla="*/ 348 w 412"/>
              <a:gd name="T1" fmla="*/ 332 h 418"/>
              <a:gd name="T2" fmla="*/ 407 w 412"/>
              <a:gd name="T3" fmla="*/ 180 h 418"/>
              <a:gd name="T4" fmla="*/ 205 w 412"/>
              <a:gd name="T5" fmla="*/ 10 h 418"/>
              <a:gd name="T6" fmla="*/ 0 w 412"/>
              <a:gd name="T7" fmla="*/ 201 h 418"/>
              <a:gd name="T8" fmla="*/ 205 w 412"/>
              <a:gd name="T9" fmla="*/ 392 h 418"/>
              <a:gd name="T10" fmla="*/ 288 w 412"/>
              <a:gd name="T11" fmla="*/ 370 h 418"/>
              <a:gd name="T12" fmla="*/ 384 w 412"/>
              <a:gd name="T13" fmla="*/ 418 h 418"/>
              <a:gd name="T14" fmla="*/ 348 w 412"/>
              <a:gd name="T15" fmla="*/ 332 h 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12" h="418">
                <a:moveTo>
                  <a:pt x="348" y="332"/>
                </a:moveTo>
                <a:cubicBezTo>
                  <a:pt x="392" y="291"/>
                  <a:pt x="412" y="236"/>
                  <a:pt x="407" y="180"/>
                </a:cubicBezTo>
                <a:cubicBezTo>
                  <a:pt x="398" y="90"/>
                  <a:pt x="337" y="21"/>
                  <a:pt x="205" y="10"/>
                </a:cubicBezTo>
                <a:cubicBezTo>
                  <a:pt x="82" y="0"/>
                  <a:pt x="0" y="96"/>
                  <a:pt x="0" y="201"/>
                </a:cubicBezTo>
                <a:cubicBezTo>
                  <a:pt x="0" y="307"/>
                  <a:pt x="93" y="405"/>
                  <a:pt x="205" y="392"/>
                </a:cubicBezTo>
                <a:cubicBezTo>
                  <a:pt x="236" y="389"/>
                  <a:pt x="264" y="381"/>
                  <a:pt x="288" y="370"/>
                </a:cubicBezTo>
                <a:cubicBezTo>
                  <a:pt x="318" y="390"/>
                  <a:pt x="356" y="412"/>
                  <a:pt x="384" y="418"/>
                </a:cubicBezTo>
                <a:cubicBezTo>
                  <a:pt x="365" y="399"/>
                  <a:pt x="354" y="363"/>
                  <a:pt x="348" y="332"/>
                </a:cubicBezTo>
                <a:close/>
              </a:path>
            </a:pathLst>
          </a:custGeom>
          <a:solidFill>
            <a:srgbClr val="00FFCC"/>
          </a:solidFill>
          <a:ln>
            <a:noFill/>
          </a:ln>
        </p:spPr>
        <p:txBody>
          <a:bodyPr lIns="121906" tIns="60952" rIns="121906" bIns="60952"/>
          <a:lstStyle/>
          <a:p>
            <a:pPr>
              <a:defRPr/>
            </a:pPr>
            <a:endParaRPr lang="en-US" sz="3200" dirty="0"/>
          </a:p>
        </p:txBody>
      </p:sp>
      <p:sp>
        <p:nvSpPr>
          <p:cNvPr id="5" name="Freeform 6">
            <a:extLst/>
          </p:cNvPr>
          <p:cNvSpPr>
            <a:spLocks/>
          </p:cNvSpPr>
          <p:nvPr/>
        </p:nvSpPr>
        <p:spPr bwMode="auto">
          <a:xfrm rot="559246">
            <a:off x="181781" y="1033065"/>
            <a:ext cx="2671552" cy="2462531"/>
          </a:xfrm>
          <a:custGeom>
            <a:avLst/>
            <a:gdLst>
              <a:gd name="T0" fmla="*/ 340 w 423"/>
              <a:gd name="T1" fmla="*/ 339 h 419"/>
              <a:gd name="T2" fmla="*/ 423 w 423"/>
              <a:gd name="T3" fmla="*/ 182 h 419"/>
              <a:gd name="T4" fmla="*/ 210 w 423"/>
              <a:gd name="T5" fmla="*/ 10 h 419"/>
              <a:gd name="T6" fmla="*/ 0 w 423"/>
              <a:gd name="T7" fmla="*/ 197 h 419"/>
              <a:gd name="T8" fmla="*/ 210 w 423"/>
              <a:gd name="T9" fmla="*/ 384 h 419"/>
              <a:gd name="T10" fmla="*/ 262 w 423"/>
              <a:gd name="T11" fmla="*/ 377 h 419"/>
              <a:gd name="T12" fmla="*/ 382 w 423"/>
              <a:gd name="T13" fmla="*/ 419 h 419"/>
              <a:gd name="T14" fmla="*/ 340 w 423"/>
              <a:gd name="T15" fmla="*/ 339 h 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23" h="419">
                <a:moveTo>
                  <a:pt x="340" y="339"/>
                </a:moveTo>
                <a:cubicBezTo>
                  <a:pt x="390" y="300"/>
                  <a:pt x="423" y="242"/>
                  <a:pt x="423" y="182"/>
                </a:cubicBezTo>
                <a:cubicBezTo>
                  <a:pt x="423" y="79"/>
                  <a:pt x="332" y="0"/>
                  <a:pt x="210" y="10"/>
                </a:cubicBezTo>
                <a:cubicBezTo>
                  <a:pt x="95" y="20"/>
                  <a:pt x="0" y="94"/>
                  <a:pt x="0" y="197"/>
                </a:cubicBezTo>
                <a:cubicBezTo>
                  <a:pt x="0" y="300"/>
                  <a:pt x="94" y="384"/>
                  <a:pt x="210" y="384"/>
                </a:cubicBezTo>
                <a:cubicBezTo>
                  <a:pt x="228" y="384"/>
                  <a:pt x="245" y="381"/>
                  <a:pt x="262" y="377"/>
                </a:cubicBezTo>
                <a:cubicBezTo>
                  <a:pt x="291" y="391"/>
                  <a:pt x="337" y="409"/>
                  <a:pt x="382" y="419"/>
                </a:cubicBezTo>
                <a:cubicBezTo>
                  <a:pt x="363" y="400"/>
                  <a:pt x="350" y="370"/>
                  <a:pt x="340" y="339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75000"/>
                </a:schemeClr>
              </a:gs>
              <a:gs pos="100000">
                <a:schemeClr val="accent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121906" tIns="60952" rIns="121906" bIns="60952"/>
          <a:lstStyle/>
          <a:p>
            <a:pPr>
              <a:defRPr/>
            </a:pPr>
            <a:endParaRPr lang="en-US" sz="3200" dirty="0"/>
          </a:p>
        </p:txBody>
      </p:sp>
      <p:sp>
        <p:nvSpPr>
          <p:cNvPr id="7" name="Freeform 8">
            <a:extLst/>
          </p:cNvPr>
          <p:cNvSpPr>
            <a:spLocks/>
          </p:cNvSpPr>
          <p:nvPr/>
        </p:nvSpPr>
        <p:spPr bwMode="auto">
          <a:xfrm rot="21064990" flipH="1">
            <a:off x="4663068" y="1114899"/>
            <a:ext cx="2555077" cy="2740052"/>
          </a:xfrm>
          <a:custGeom>
            <a:avLst/>
            <a:gdLst>
              <a:gd name="T0" fmla="*/ 428 w 428"/>
              <a:gd name="T1" fmla="*/ 205 h 495"/>
              <a:gd name="T2" fmla="*/ 213 w 428"/>
              <a:gd name="T3" fmla="*/ 12 h 495"/>
              <a:gd name="T4" fmla="*/ 0 w 428"/>
              <a:gd name="T5" fmla="*/ 211 h 495"/>
              <a:gd name="T6" fmla="*/ 213 w 428"/>
              <a:gd name="T7" fmla="*/ 410 h 495"/>
              <a:gd name="T8" fmla="*/ 213 w 428"/>
              <a:gd name="T9" fmla="*/ 410 h 495"/>
              <a:gd name="T10" fmla="*/ 280 w 428"/>
              <a:gd name="T11" fmla="*/ 495 h 495"/>
              <a:gd name="T12" fmla="*/ 282 w 428"/>
              <a:gd name="T13" fmla="*/ 397 h 495"/>
              <a:gd name="T14" fmla="*/ 428 w 428"/>
              <a:gd name="T15" fmla="*/ 205 h 4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28" h="495">
                <a:moveTo>
                  <a:pt x="428" y="205"/>
                </a:moveTo>
                <a:cubicBezTo>
                  <a:pt x="428" y="95"/>
                  <a:pt x="368" y="28"/>
                  <a:pt x="213" y="12"/>
                </a:cubicBezTo>
                <a:cubicBezTo>
                  <a:pt x="96" y="0"/>
                  <a:pt x="0" y="101"/>
                  <a:pt x="0" y="211"/>
                </a:cubicBezTo>
                <a:cubicBezTo>
                  <a:pt x="0" y="321"/>
                  <a:pt x="96" y="420"/>
                  <a:pt x="213" y="410"/>
                </a:cubicBezTo>
                <a:cubicBezTo>
                  <a:pt x="213" y="410"/>
                  <a:pt x="213" y="410"/>
                  <a:pt x="213" y="410"/>
                </a:cubicBezTo>
                <a:cubicBezTo>
                  <a:pt x="233" y="444"/>
                  <a:pt x="256" y="475"/>
                  <a:pt x="280" y="495"/>
                </a:cubicBezTo>
                <a:cubicBezTo>
                  <a:pt x="277" y="464"/>
                  <a:pt x="277" y="433"/>
                  <a:pt x="282" y="397"/>
                </a:cubicBezTo>
                <a:cubicBezTo>
                  <a:pt x="378" y="368"/>
                  <a:pt x="428" y="296"/>
                  <a:pt x="428" y="205"/>
                </a:cubicBezTo>
                <a:close/>
              </a:path>
            </a:pathLst>
          </a:custGeom>
          <a:solidFill>
            <a:srgbClr val="0099FF"/>
          </a:solidFill>
          <a:ln>
            <a:noFill/>
          </a:ln>
        </p:spPr>
        <p:txBody>
          <a:bodyPr lIns="121906" tIns="60952" rIns="121906" bIns="60952"/>
          <a:lstStyle/>
          <a:p>
            <a:pPr>
              <a:defRPr/>
            </a:pPr>
            <a:endParaRPr lang="en-US" sz="3200" dirty="0"/>
          </a:p>
        </p:txBody>
      </p:sp>
      <p:sp>
        <p:nvSpPr>
          <p:cNvPr id="8" name="Freeform 9"/>
          <p:cNvSpPr>
            <a:spLocks/>
          </p:cNvSpPr>
          <p:nvPr/>
        </p:nvSpPr>
        <p:spPr bwMode="auto">
          <a:xfrm rot="1356592" flipH="1">
            <a:off x="2531179" y="2762061"/>
            <a:ext cx="2699494" cy="2173817"/>
          </a:xfrm>
          <a:custGeom>
            <a:avLst/>
            <a:gdLst>
              <a:gd name="T0" fmla="*/ 2147483647 w 458"/>
              <a:gd name="T1" fmla="*/ 0 h 408"/>
              <a:gd name="T2" fmla="*/ 2147483647 w 458"/>
              <a:gd name="T3" fmla="*/ 2147483647 h 408"/>
              <a:gd name="T4" fmla="*/ 2147483647 w 458"/>
              <a:gd name="T5" fmla="*/ 2147483647 h 408"/>
              <a:gd name="T6" fmla="*/ 0 w 458"/>
              <a:gd name="T7" fmla="*/ 2147483647 h 408"/>
              <a:gd name="T8" fmla="*/ 2147483647 w 458"/>
              <a:gd name="T9" fmla="*/ 2147483647 h 408"/>
              <a:gd name="T10" fmla="*/ 2147483647 w 458"/>
              <a:gd name="T11" fmla="*/ 2147483647 h 408"/>
              <a:gd name="T12" fmla="*/ 2147483647 w 458"/>
              <a:gd name="T13" fmla="*/ 2147483647 h 408"/>
              <a:gd name="T14" fmla="*/ 2147483647 w 458"/>
              <a:gd name="T15" fmla="*/ 0 h 40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58"/>
              <a:gd name="T25" fmla="*/ 0 h 408"/>
              <a:gd name="T26" fmla="*/ 458 w 458"/>
              <a:gd name="T27" fmla="*/ 408 h 40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58" h="408">
                <a:moveTo>
                  <a:pt x="232" y="0"/>
                </a:moveTo>
                <a:cubicBezTo>
                  <a:pt x="111" y="0"/>
                  <a:pt x="15" y="65"/>
                  <a:pt x="15" y="178"/>
                </a:cubicBezTo>
                <a:cubicBezTo>
                  <a:pt x="15" y="226"/>
                  <a:pt x="33" y="275"/>
                  <a:pt x="62" y="315"/>
                </a:cubicBezTo>
                <a:cubicBezTo>
                  <a:pt x="45" y="340"/>
                  <a:pt x="22" y="363"/>
                  <a:pt x="0" y="377"/>
                </a:cubicBezTo>
                <a:cubicBezTo>
                  <a:pt x="31" y="382"/>
                  <a:pt x="77" y="375"/>
                  <a:pt x="113" y="367"/>
                </a:cubicBezTo>
                <a:cubicBezTo>
                  <a:pt x="147" y="392"/>
                  <a:pt x="188" y="408"/>
                  <a:pt x="232" y="408"/>
                </a:cubicBezTo>
                <a:cubicBezTo>
                  <a:pt x="353" y="408"/>
                  <a:pt x="458" y="337"/>
                  <a:pt x="458" y="225"/>
                </a:cubicBezTo>
                <a:cubicBezTo>
                  <a:pt x="458" y="112"/>
                  <a:pt x="353" y="0"/>
                  <a:pt x="232" y="0"/>
                </a:cubicBezTo>
                <a:close/>
              </a:path>
            </a:pathLst>
          </a:custGeom>
          <a:solidFill>
            <a:srgbClr val="FFC000"/>
          </a:solidFill>
          <a:ln w="9525">
            <a:noFill/>
            <a:round/>
            <a:headEnd/>
            <a:tailEnd/>
          </a:ln>
        </p:spPr>
        <p:txBody>
          <a:bodyPr lIns="121906" tIns="60952" rIns="121906" bIns="60952"/>
          <a:lstStyle/>
          <a:p>
            <a:endParaRPr lang="ru-RU"/>
          </a:p>
        </p:txBody>
      </p:sp>
      <p:sp>
        <p:nvSpPr>
          <p:cNvPr id="9" name="Freeform 10">
            <a:extLst/>
          </p:cNvPr>
          <p:cNvSpPr>
            <a:spLocks/>
          </p:cNvSpPr>
          <p:nvPr/>
        </p:nvSpPr>
        <p:spPr bwMode="auto">
          <a:xfrm rot="373509">
            <a:off x="6760198" y="2633107"/>
            <a:ext cx="2563577" cy="2708036"/>
          </a:xfrm>
          <a:custGeom>
            <a:avLst/>
            <a:gdLst>
              <a:gd name="T0" fmla="*/ 203 w 405"/>
              <a:gd name="T1" fmla="*/ 0 h 461"/>
              <a:gd name="T2" fmla="*/ 0 w 405"/>
              <a:gd name="T3" fmla="*/ 189 h 461"/>
              <a:gd name="T4" fmla="*/ 118 w 405"/>
              <a:gd name="T5" fmla="*/ 361 h 461"/>
              <a:gd name="T6" fmla="*/ 108 w 405"/>
              <a:gd name="T7" fmla="*/ 461 h 461"/>
              <a:gd name="T8" fmla="*/ 197 w 405"/>
              <a:gd name="T9" fmla="*/ 378 h 461"/>
              <a:gd name="T10" fmla="*/ 203 w 405"/>
              <a:gd name="T11" fmla="*/ 378 h 461"/>
              <a:gd name="T12" fmla="*/ 405 w 405"/>
              <a:gd name="T13" fmla="*/ 189 h 461"/>
              <a:gd name="T14" fmla="*/ 203 w 405"/>
              <a:gd name="T15" fmla="*/ 0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05" h="461">
                <a:moveTo>
                  <a:pt x="203" y="0"/>
                </a:moveTo>
                <a:cubicBezTo>
                  <a:pt x="91" y="0"/>
                  <a:pt x="0" y="85"/>
                  <a:pt x="0" y="189"/>
                </a:cubicBezTo>
                <a:cubicBezTo>
                  <a:pt x="0" y="265"/>
                  <a:pt x="49" y="331"/>
                  <a:pt x="118" y="361"/>
                </a:cubicBezTo>
                <a:cubicBezTo>
                  <a:pt x="121" y="394"/>
                  <a:pt x="117" y="431"/>
                  <a:pt x="108" y="461"/>
                </a:cubicBezTo>
                <a:cubicBezTo>
                  <a:pt x="137" y="445"/>
                  <a:pt x="172" y="407"/>
                  <a:pt x="197" y="378"/>
                </a:cubicBezTo>
                <a:cubicBezTo>
                  <a:pt x="199" y="378"/>
                  <a:pt x="201" y="378"/>
                  <a:pt x="203" y="378"/>
                </a:cubicBezTo>
                <a:cubicBezTo>
                  <a:pt x="314" y="378"/>
                  <a:pt x="405" y="293"/>
                  <a:pt x="405" y="189"/>
                </a:cubicBezTo>
                <a:cubicBezTo>
                  <a:pt x="405" y="85"/>
                  <a:pt x="314" y="0"/>
                  <a:pt x="203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alpha val="75000"/>
                </a:schemeClr>
              </a:gs>
              <a:gs pos="100000">
                <a:schemeClr val="accent6">
                  <a:alpha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121906" tIns="60952" rIns="121906" bIns="60952"/>
          <a:lstStyle/>
          <a:p>
            <a:pPr>
              <a:defRPr/>
            </a:pPr>
            <a:endParaRPr lang="en-US" sz="3200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-385722" y="67933"/>
            <a:ext cx="122994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Xaritalarning</a:t>
            </a:r>
            <a:r>
              <a:rPr lang="en-US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tasvirlangan</a:t>
            </a:r>
            <a:r>
              <a:rPr lang="en-US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hududning</a:t>
            </a:r>
            <a:r>
              <a:rPr lang="en-US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katta-kichikligiga</a:t>
            </a:r>
            <a:r>
              <a:rPr lang="en-US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ko‘ra</a:t>
            </a:r>
            <a:r>
              <a:rPr lang="en-US" sz="3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turlari</a:t>
            </a:r>
            <a:endParaRPr lang="ru-RU" sz="3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4295162" y="5581943"/>
            <a:ext cx="3911600" cy="1077218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XARITALARNING  TURLARI</a:t>
            </a:r>
            <a:endParaRPr lang="ru-RU" sz="3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440267" y="1483255"/>
            <a:ext cx="2065867" cy="1008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45161" tIns="72581" rIns="145161" bIns="72581">
            <a:spAutoFit/>
          </a:bodyPr>
          <a:lstStyle/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Dunyo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xaritalari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262467" y="4802188"/>
            <a:ext cx="2514600" cy="1008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45161" tIns="72581" rIns="145161" bIns="72581">
            <a:spAutoFit/>
          </a:bodyPr>
          <a:lstStyle/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Yarimsharlar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xaritalari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2810933" y="3320521"/>
            <a:ext cx="2065867" cy="1008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45161" tIns="72581" rIns="145161" bIns="72581">
            <a:spAutoFit/>
          </a:bodyPr>
          <a:lstStyle/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Materiklar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xaritalari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4885267" y="1686455"/>
            <a:ext cx="2065867" cy="1008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45161" tIns="72581" rIns="145161" bIns="72581">
            <a:spAutoFit/>
          </a:bodyPr>
          <a:lstStyle/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Okeanlar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xaritalari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7035800" y="3041122"/>
            <a:ext cx="2065867" cy="1439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45161" tIns="72581" rIns="145161" bIns="72581">
            <a:spAutoFit/>
          </a:bodyPr>
          <a:lstStyle/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Tabiiy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o‘lkalar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xaritalari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9431868" y="1982788"/>
            <a:ext cx="2353734" cy="1008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45161" tIns="72581" rIns="145161" bIns="72581">
            <a:spAutoFit/>
          </a:bodyPr>
          <a:lstStyle/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Mamlakatlar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xaritalari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9736667" y="4573589"/>
            <a:ext cx="2065867" cy="1008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45161" tIns="72581" rIns="145161" bIns="72581">
            <a:spAutoFit/>
          </a:bodyPr>
          <a:lstStyle/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Viloyatlar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xaritalari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1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2" grpId="0"/>
      <p:bldP spid="53" grpId="0"/>
      <p:bldP spid="54" grpId="0"/>
      <p:bldP spid="55" grpId="0"/>
      <p:bldP spid="56" grpId="0"/>
      <p:bldP spid="57" grpId="0"/>
      <p:bldP spid="5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graphicFrame>
        <p:nvGraphicFramePr>
          <p:cNvPr id="1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2018789"/>
              </p:ext>
            </p:extLst>
          </p:nvPr>
        </p:nvGraphicFramePr>
        <p:xfrm>
          <a:off x="140758" y="1031875"/>
          <a:ext cx="3811360" cy="2857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09" name="Презентация" r:id="rId3" imgW="4570586" imgH="3427608" progId="PowerPoint.Show.8">
                  <p:embed/>
                </p:oleObj>
              </mc:Choice>
              <mc:Fallback>
                <p:oleObj name="Презентация" r:id="rId3" imgW="4570586" imgH="3427608" progId="PowerPoint.Show.8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758" y="1031875"/>
                        <a:ext cx="3811360" cy="285785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3" b="4249"/>
          <a:stretch/>
        </p:blipFill>
        <p:spPr>
          <a:xfrm>
            <a:off x="8492067" y="1378645"/>
            <a:ext cx="3699933" cy="254187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26D8819-DE0D-442B-8692-C3E2D9BD2C3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31" t="-123" r="2225" b="3354"/>
          <a:stretch/>
        </p:blipFill>
        <p:spPr>
          <a:xfrm>
            <a:off x="5261045" y="3991746"/>
            <a:ext cx="3671288" cy="2718687"/>
          </a:xfrm>
          <a:prstGeom prst="rect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" t="6878" r="2699" b="2604"/>
          <a:stretch/>
        </p:blipFill>
        <p:spPr bwMode="auto">
          <a:xfrm>
            <a:off x="960966" y="3986598"/>
            <a:ext cx="3771900" cy="27239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702733" y="-156433"/>
            <a:ext cx="10278534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7196" kern="0" spc="21" dirty="0" err="1" smtClean="0">
                <a:solidFill>
                  <a:sysClr val="window" lastClr="FFFFFF"/>
                </a:solidFill>
              </a:rPr>
              <a:t>Xarita</a:t>
            </a:r>
            <a:r>
              <a:rPr lang="en-US" sz="7196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7196" kern="0" spc="21" dirty="0" err="1" smtClean="0">
                <a:solidFill>
                  <a:sysClr val="window" lastClr="FFFFFF"/>
                </a:solidFill>
              </a:rPr>
              <a:t>turlari</a:t>
            </a:r>
            <a:endParaRPr lang="en-US" sz="7196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33825" y="1181761"/>
            <a:ext cx="4458970" cy="25329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45" descr="Солнечные лучики: Объявление. Виртуальное родительское собрание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872133" y="4077307"/>
            <a:ext cx="1441450" cy="2137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4646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ятиугольник 14"/>
          <p:cNvSpPr/>
          <p:nvPr/>
        </p:nvSpPr>
        <p:spPr>
          <a:xfrm rot="5400000">
            <a:off x="7758110" y="-26985"/>
            <a:ext cx="2006602" cy="4321176"/>
          </a:xfrm>
          <a:prstGeom prst="homePlat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7" name="Пятиугольник 6"/>
          <p:cNvSpPr/>
          <p:nvPr/>
        </p:nvSpPr>
        <p:spPr>
          <a:xfrm rot="5400000">
            <a:off x="1700210" y="-26985"/>
            <a:ext cx="2006602" cy="4321176"/>
          </a:xfrm>
          <a:prstGeom prst="homePlat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431800" y="0"/>
            <a:ext cx="117602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Mazmuniga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ko‘ra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xarita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turlari</a:t>
            </a:r>
            <a:r>
              <a:rPr lang="en-US" sz="6000" b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: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51">
            <a:extLst>
              <a:ext uri="{FF2B5EF4-FFF2-40B4-BE49-F238E27FC236}">
                <a16:creationId xmlns:a16="http://schemas.microsoft.com/office/drawing/2014/main" id="{4A1CA962-652D-4043-B2BB-E740F1696D6D}"/>
              </a:ext>
            </a:extLst>
          </p:cNvPr>
          <p:cNvSpPr/>
          <p:nvPr/>
        </p:nvSpPr>
        <p:spPr>
          <a:xfrm>
            <a:off x="556446" y="1182783"/>
            <a:ext cx="4229100" cy="1383295"/>
          </a:xfrm>
          <a:prstGeom prst="rect">
            <a:avLst/>
          </a:prstGeom>
          <a:noFill/>
        </p:spPr>
        <p:txBody>
          <a:bodyPr wrap="square" lIns="115189" rIns="115189" bIns="28797">
            <a:spAutoFit/>
          </a:bodyPr>
          <a:lstStyle/>
          <a:p>
            <a:pPr algn="ctr">
              <a:spcAft>
                <a:spcPts val="600"/>
              </a:spcAft>
              <a:buClr>
                <a:schemeClr val="accent1"/>
              </a:buClr>
            </a:pPr>
            <a:r>
              <a:rPr lang="en-US" sz="4000" b="1" dirty="0" err="1" smtClean="0">
                <a:latin typeface="Arial" charset="0"/>
              </a:rPr>
              <a:t>Umumgeografik</a:t>
            </a:r>
            <a:endParaRPr lang="en-US" sz="4000" b="1" dirty="0" smtClean="0">
              <a:latin typeface="Arial" charset="0"/>
            </a:endParaRPr>
          </a:p>
          <a:p>
            <a:pPr algn="ctr">
              <a:spcAft>
                <a:spcPts val="600"/>
              </a:spcAft>
              <a:buClr>
                <a:schemeClr val="accent1"/>
              </a:buClr>
            </a:pPr>
            <a:r>
              <a:rPr lang="en-US" sz="4000" b="1" dirty="0" smtClean="0">
                <a:latin typeface="Arial" charset="0"/>
              </a:rPr>
              <a:t> </a:t>
            </a:r>
            <a:r>
              <a:rPr lang="en-US" sz="4000" b="1" dirty="0" err="1" smtClean="0">
                <a:latin typeface="Arial" charset="0"/>
              </a:rPr>
              <a:t>xaritalar</a:t>
            </a:r>
            <a:endParaRPr lang="en-US" sz="4000" b="1" dirty="0">
              <a:solidFill>
                <a:srgbClr val="0102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51">
            <a:extLst>
              <a:ext uri="{FF2B5EF4-FFF2-40B4-BE49-F238E27FC236}">
                <a16:creationId xmlns:a16="http://schemas.microsoft.com/office/drawing/2014/main" id="{4A1CA962-652D-4043-B2BB-E740F1696D6D}"/>
              </a:ext>
            </a:extLst>
          </p:cNvPr>
          <p:cNvSpPr/>
          <p:nvPr/>
        </p:nvSpPr>
        <p:spPr>
          <a:xfrm>
            <a:off x="7185845" y="1187455"/>
            <a:ext cx="3151132" cy="1383295"/>
          </a:xfrm>
          <a:prstGeom prst="rect">
            <a:avLst/>
          </a:prstGeom>
          <a:noFill/>
        </p:spPr>
        <p:txBody>
          <a:bodyPr wrap="square" lIns="115189" rIns="115189" bIns="28797">
            <a:spAutoFit/>
          </a:bodyPr>
          <a:lstStyle/>
          <a:p>
            <a:pPr algn="ctr">
              <a:spcAft>
                <a:spcPts val="600"/>
              </a:spcAft>
              <a:buClr>
                <a:schemeClr val="accent1"/>
              </a:buClr>
            </a:pPr>
            <a:r>
              <a:rPr lang="en-US" sz="4000" b="1" dirty="0" err="1" smtClean="0">
                <a:latin typeface="Arial" charset="0"/>
              </a:rPr>
              <a:t>Mavzuli</a:t>
            </a:r>
            <a:r>
              <a:rPr lang="en-US" sz="4000" b="1" dirty="0" smtClean="0">
                <a:latin typeface="Arial" charset="0"/>
              </a:rPr>
              <a:t> </a:t>
            </a:r>
          </a:p>
          <a:p>
            <a:pPr algn="ctr">
              <a:spcAft>
                <a:spcPts val="600"/>
              </a:spcAft>
              <a:buClr>
                <a:schemeClr val="accent1"/>
              </a:buClr>
            </a:pPr>
            <a:r>
              <a:rPr lang="en-US" sz="4000" b="1" dirty="0" err="1" smtClean="0">
                <a:latin typeface="Arial" charset="0"/>
              </a:rPr>
              <a:t>xaritalar</a:t>
            </a:r>
            <a:endParaRPr lang="en-US" sz="4000" b="1" dirty="0">
              <a:solidFill>
                <a:srgbClr val="0102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099" y="3197076"/>
            <a:ext cx="5545051" cy="350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499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62675" y="3197076"/>
            <a:ext cx="5524499" cy="350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Прямоугольник 17"/>
          <p:cNvSpPr/>
          <p:nvPr/>
        </p:nvSpPr>
        <p:spPr>
          <a:xfrm>
            <a:off x="873211" y="0"/>
            <a:ext cx="100402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Umumgeografik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xaritalar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9195" y="1239965"/>
            <a:ext cx="4692429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Umumgeografk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xaritalarda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hududning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umumiy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ko‘rinishi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ya’ni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relyef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daryolar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,      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ko‘llar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dengizlar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shaharlar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okeanlardagi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yirik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oqimlar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boshqalar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ko‘rsatiladi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Bunday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xaritalar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tabiiy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latin typeface="Arial" pitchFamily="34" charset="0"/>
                <a:cs typeface="Arial" pitchFamily="34" charset="0"/>
              </a:rPr>
              <a:t>xaritalar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deb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ataladi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Tabiiy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xaritalar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 ham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har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xil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bo‘ladi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2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Dunyoning</a:t>
            </a:r>
            <a:r>
              <a:rPr lang="en-US" sz="2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tabiiy</a:t>
            </a:r>
            <a:r>
              <a:rPr lang="en-US" sz="2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xaritasi</a:t>
            </a:r>
            <a:r>
              <a:rPr lang="en-US" sz="2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alohida</a:t>
            </a:r>
            <a:r>
              <a:rPr lang="en-US" sz="2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materiklarning</a:t>
            </a:r>
            <a:r>
              <a:rPr lang="en-US" sz="2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tabiiy</a:t>
            </a:r>
            <a:r>
              <a:rPr lang="en-US" sz="2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xaritalari</a:t>
            </a:r>
            <a:r>
              <a:rPr lang="en-US" sz="2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ayrim</a:t>
            </a:r>
            <a:r>
              <a:rPr lang="en-US" sz="2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davlat</a:t>
            </a:r>
            <a:r>
              <a:rPr lang="en-US" sz="2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va</a:t>
            </a:r>
            <a:r>
              <a:rPr lang="en-US" sz="2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o‘lkalarning</a:t>
            </a:r>
            <a:r>
              <a:rPr lang="en-US" sz="2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tabiiy</a:t>
            </a:r>
            <a:r>
              <a:rPr lang="en-US" sz="2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6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xaritalari</a:t>
            </a:r>
            <a:r>
              <a:rPr lang="en-US" sz="2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en-US" sz="2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4509" y="1239965"/>
            <a:ext cx="6904958" cy="48642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73957" cy="107081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O‘rganamiz</a:t>
            </a:r>
            <a:r>
              <a:rPr lang="en-US" sz="6000" b="1" dirty="0" smtClean="0">
                <a:solidFill>
                  <a:schemeClr val="bg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…</a:t>
            </a:r>
            <a:endParaRPr sz="6000" dirty="0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559049" y="1258357"/>
            <a:ext cx="9680325" cy="2245805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marL="914400" indent="-914400">
              <a:buAutoNum type="arabicPeriod"/>
            </a:pPr>
            <a:r>
              <a:rPr lang="en-US" sz="3600" b="1" dirty="0" err="1" smtClean="0">
                <a:solidFill>
                  <a:srgbClr val="002060"/>
                </a:solidFill>
                <a:latin typeface="Arial"/>
                <a:cs typeface="Arial"/>
              </a:rPr>
              <a:t>Geografik</a:t>
            </a:r>
            <a:r>
              <a:rPr lang="en-US" sz="36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/>
                <a:cs typeface="Arial"/>
              </a:rPr>
              <a:t>xaritalar</a:t>
            </a:r>
            <a:r>
              <a:rPr lang="en-US" sz="36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/>
                <a:cs typeface="Arial"/>
              </a:rPr>
              <a:t>haqida</a:t>
            </a:r>
            <a:r>
              <a:rPr lang="en-US" sz="36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/>
                <a:cs typeface="Arial"/>
              </a:rPr>
              <a:t>tushuncha</a:t>
            </a:r>
            <a:r>
              <a:rPr lang="en-US" sz="3600" b="1" dirty="0" smtClean="0">
                <a:solidFill>
                  <a:srgbClr val="002060"/>
                </a:solidFill>
                <a:latin typeface="Arial"/>
                <a:cs typeface="Arial"/>
              </a:rPr>
              <a:t>.</a:t>
            </a:r>
          </a:p>
          <a:p>
            <a:pPr marL="742950" indent="-742950">
              <a:buAutoNum type="arabicPeriod"/>
            </a:pPr>
            <a:r>
              <a:rPr lang="en-US" sz="3600" b="1" dirty="0" err="1">
                <a:solidFill>
                  <a:srgbClr val="002060"/>
                </a:solidFill>
                <a:latin typeface="Arial"/>
                <a:cs typeface="Arial"/>
              </a:rPr>
              <a:t>Geografik</a:t>
            </a:r>
            <a:r>
              <a:rPr lang="en-US" sz="36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/>
                <a:cs typeface="Arial"/>
              </a:rPr>
              <a:t>xaritalar</a:t>
            </a:r>
            <a:r>
              <a:rPr lang="en-US" sz="36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/>
                <a:cs typeface="Arial"/>
              </a:rPr>
              <a:t>turlari</a:t>
            </a:r>
            <a:r>
              <a:rPr lang="en-US" sz="3600" b="1" dirty="0" smtClean="0">
                <a:solidFill>
                  <a:srgbClr val="002060"/>
                </a:solidFill>
                <a:latin typeface="Arial"/>
                <a:cs typeface="Arial"/>
              </a:rPr>
              <a:t>.</a:t>
            </a:r>
          </a:p>
          <a:p>
            <a:pPr marL="742950" indent="-742950">
              <a:buAutoNum type="arabicPeriod"/>
            </a:pPr>
            <a:r>
              <a:rPr lang="en-US" sz="3600" b="1" dirty="0" err="1">
                <a:solidFill>
                  <a:srgbClr val="002060"/>
                </a:solidFill>
                <a:latin typeface="Arial"/>
                <a:cs typeface="Arial"/>
              </a:rPr>
              <a:t>Geografik</a:t>
            </a:r>
            <a:r>
              <a:rPr lang="en-US" sz="36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/>
                <a:cs typeface="Arial"/>
              </a:rPr>
              <a:t>xaritalarning</a:t>
            </a:r>
            <a:r>
              <a:rPr lang="en-US" sz="36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/>
                <a:cs typeface="Arial"/>
              </a:rPr>
              <a:t>shartli</a:t>
            </a:r>
            <a:r>
              <a:rPr lang="en-US" sz="36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/>
                <a:cs typeface="Arial"/>
              </a:rPr>
              <a:t>belgilari</a:t>
            </a:r>
            <a:r>
              <a:rPr lang="en-US" sz="3600" b="1" dirty="0" smtClean="0">
                <a:solidFill>
                  <a:srgbClr val="002060"/>
                </a:solidFill>
                <a:latin typeface="Arial"/>
                <a:cs typeface="Arial"/>
              </a:rPr>
              <a:t>.</a:t>
            </a:r>
          </a:p>
          <a:p>
            <a:pPr marL="742950" indent="-742950">
              <a:buAutoNum type="arabicPeriod"/>
            </a:pPr>
            <a:r>
              <a:rPr lang="en-US" sz="3600" b="1" dirty="0" err="1">
                <a:solidFill>
                  <a:srgbClr val="002060"/>
                </a:solidFill>
                <a:latin typeface="Arial"/>
                <a:cs typeface="Arial"/>
              </a:rPr>
              <a:t>Geografik</a:t>
            </a:r>
            <a:r>
              <a:rPr lang="en-US" sz="3600" b="1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/>
                <a:cs typeface="Arial"/>
              </a:rPr>
              <a:t>xaritalardan</a:t>
            </a:r>
            <a:r>
              <a:rPr lang="en-US" sz="36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Arial"/>
                <a:cs typeface="Arial"/>
              </a:rPr>
              <a:t>foydalanish</a:t>
            </a:r>
            <a:r>
              <a:rPr lang="en-US" sz="3600" b="1" dirty="0" smtClean="0">
                <a:solidFill>
                  <a:srgbClr val="002060"/>
                </a:solidFill>
                <a:latin typeface="Arial"/>
                <a:cs typeface="Arial"/>
              </a:rPr>
              <a:t>.</a:t>
            </a: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56294" y="3930205"/>
            <a:ext cx="1774865" cy="231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 l="24167" t="10222" r="4028" b="16222"/>
          <a:stretch>
            <a:fillRect/>
          </a:stretch>
        </p:blipFill>
        <p:spPr bwMode="auto">
          <a:xfrm>
            <a:off x="638255" y="3688462"/>
            <a:ext cx="4551406" cy="2803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22" name="Picture 2" descr="Как в Перми начали выпускать детские географические карты с заданиями  Papitama 17 июня 2020 г | 59.ru - новости Перм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699" y="3688462"/>
            <a:ext cx="4117764" cy="271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Автоэлектрик | Восклицательный знак, Школьные темы, Картинк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2581" y="1179212"/>
            <a:ext cx="2069126" cy="241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4464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92000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Прямоугольник 17"/>
          <p:cNvSpPr/>
          <p:nvPr/>
        </p:nvSpPr>
        <p:spPr>
          <a:xfrm>
            <a:off x="2451100" y="0"/>
            <a:ext cx="8305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Yozuvsiz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xaritalar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6452" y="1015663"/>
            <a:ext cx="1150105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Bundan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tashqari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yozuvsiz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xaritalar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ham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bo‘ladi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Bularda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konturlar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beriladi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xolos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Ulardan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amaliy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ishlarni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bajarishda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foydalaniladi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" b="3765"/>
          <a:stretch/>
        </p:blipFill>
        <p:spPr>
          <a:xfrm>
            <a:off x="535614" y="2793968"/>
            <a:ext cx="3027710" cy="401044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375" y="2793968"/>
            <a:ext cx="3162300" cy="39691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7726" y="2769989"/>
            <a:ext cx="2904750" cy="39014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Прямоугольник 17"/>
          <p:cNvSpPr/>
          <p:nvPr/>
        </p:nvSpPr>
        <p:spPr>
          <a:xfrm>
            <a:off x="693352" y="-25405"/>
            <a:ext cx="1056743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Xaritalarning</a:t>
            </a:r>
            <a:r>
              <a:rPr lang="en-US" sz="6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shartli</a:t>
            </a:r>
            <a:r>
              <a:rPr lang="en-US" sz="6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belgilari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8224" y="1028700"/>
            <a:ext cx="115576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Xaritalarda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turli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predmet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hodisalarni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tasvirlash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uchun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xaritaning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o‘ziga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xos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tili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hisoblangan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shartli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belgilardan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foydalaniladi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05881" y="2598360"/>
            <a:ext cx="3047094" cy="4118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51414" y="2466975"/>
            <a:ext cx="5902720" cy="4250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40342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Прямоугольник 17"/>
          <p:cNvSpPr/>
          <p:nvPr/>
        </p:nvSpPr>
        <p:spPr>
          <a:xfrm>
            <a:off x="2451100" y="0"/>
            <a:ext cx="8305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Balandliklar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shkalasi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1063" y="1229489"/>
            <a:ext cx="60821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Yer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yuzasining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relyef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xaritalarda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har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xil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hamda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to‘q-och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ranglar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berish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bilan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tasvirlanadi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3472" t="25185" r="32917" b="17037"/>
          <a:stretch/>
        </p:blipFill>
        <p:spPr>
          <a:xfrm>
            <a:off x="6499225" y="1143764"/>
            <a:ext cx="5442909" cy="526297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64118" y="4353470"/>
            <a:ext cx="60890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Har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bir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rang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qanday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balandlikni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bildirishi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xaritaning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shartli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belgisida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beriladi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Bunday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belgilar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balandliklar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latin typeface="Arial" pitchFamily="34" charset="0"/>
                <a:cs typeface="Arial" pitchFamily="34" charset="0"/>
              </a:rPr>
              <a:t>shkalasi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deb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ataladi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Balandliklar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shkalasidan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foydalanib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hududdagi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har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bir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nuqtaning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balandligini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aniqlasa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bo‘ladi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4118" y="2576036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000" b="1" dirty="0">
                <a:latin typeface="Arial" pitchFamily="34" charset="0"/>
                <a:cs typeface="Arial" pitchFamily="34" charset="0"/>
              </a:rPr>
              <a:t>0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metrdan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200 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metrgacha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bo‘lgan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pasttekisliklar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yashil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rangga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, </a:t>
            </a:r>
          </a:p>
          <a:p>
            <a:pPr algn="just"/>
            <a:r>
              <a:rPr lang="en-US" sz="2000" b="1" dirty="0">
                <a:latin typeface="Arial" pitchFamily="34" charset="0"/>
                <a:cs typeface="Arial" pitchFamily="34" charset="0"/>
              </a:rPr>
              <a:t>200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500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metrgacha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baland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bo‘lgan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qirlar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sariq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rangga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,</a:t>
            </a:r>
          </a:p>
          <a:p>
            <a:pPr algn="just"/>
            <a:r>
              <a:rPr lang="en-US" sz="2000" b="1" dirty="0" smtClean="0">
                <a:latin typeface="Arial" pitchFamily="34" charset="0"/>
                <a:cs typeface="Arial" pitchFamily="34" charset="0"/>
              </a:rPr>
              <a:t>500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metr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baland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yerlar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latin typeface="Arial" pitchFamily="34" charset="0"/>
                <a:cs typeface="Arial" pitchFamily="34" charset="0"/>
              </a:rPr>
              <a:t>jigarrangga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bo‘yaladi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000" b="1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92000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Прямоугольник 17"/>
          <p:cNvSpPr/>
          <p:nvPr/>
        </p:nvSpPr>
        <p:spPr>
          <a:xfrm>
            <a:off x="2451100" y="0"/>
            <a:ext cx="8305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Chuqurliklar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shkalasi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0025" y="1323019"/>
            <a:ext cx="360997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Ba’zi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bir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tog‘ 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cho‘qqilarining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balandligi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ayrim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okean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botiqlarining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chuqurligi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xarita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globuslarda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metr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raqam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bilan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ko‘rsatib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qo‘yiladi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3203" t="18272" r="20854" b="14321"/>
          <a:stretch/>
        </p:blipFill>
        <p:spPr>
          <a:xfrm>
            <a:off x="3973679" y="1108643"/>
            <a:ext cx="7933751" cy="55112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33CC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Прямоугольник 17"/>
          <p:cNvSpPr/>
          <p:nvPr/>
        </p:nvSpPr>
        <p:spPr>
          <a:xfrm>
            <a:off x="2165350" y="0"/>
            <a:ext cx="8305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Shartli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belgilar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777805" y="1214985"/>
            <a:ext cx="396651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Yer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bag‘ridagi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foydali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qazilmalar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xaritada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maxsus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belgilar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bilan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ko‘rsatiladi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5764" t="14690" r="14236" b="18642"/>
          <a:stretch/>
        </p:blipFill>
        <p:spPr>
          <a:xfrm>
            <a:off x="342900" y="1168400"/>
            <a:ext cx="7289800" cy="5467350"/>
          </a:xfrm>
          <a:prstGeom prst="rect">
            <a:avLst/>
          </a:prstGeom>
        </p:spPr>
      </p:pic>
      <p:pic>
        <p:nvPicPr>
          <p:cNvPr id="8" name="Picture 45" descr="Солнечные лучики: Объявление. Виртуальное родительское собра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43483" y="4077307"/>
            <a:ext cx="1441450" cy="2137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75538" t="52569" r="18713" b="44457"/>
          <a:stretch/>
        </p:blipFill>
        <p:spPr>
          <a:xfrm>
            <a:off x="6270920" y="2971658"/>
            <a:ext cx="869020" cy="24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630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92000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Прямоугольник 17"/>
          <p:cNvSpPr/>
          <p:nvPr/>
        </p:nvSpPr>
        <p:spPr>
          <a:xfrm>
            <a:off x="2451100" y="0"/>
            <a:ext cx="8305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Geografik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xaritalar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7132" y="1096232"/>
            <a:ext cx="1160711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Xaritalarda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turli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obyekt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hodisalarning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harakati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siljishi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harakat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yo‘nalishi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belgisi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—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strelka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bilan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tasvirlanadi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Masalan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dengiz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oqimlari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shamol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yo‘nalishi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strelkalar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yordamida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ko‘rsatiladi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31574" t="17778" r="7870" b="21185"/>
          <a:stretch>
            <a:fillRect/>
          </a:stretch>
        </p:blipFill>
        <p:spPr bwMode="auto">
          <a:xfrm>
            <a:off x="222422" y="2534921"/>
            <a:ext cx="6516129" cy="4323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456" y="2548760"/>
            <a:ext cx="4824079" cy="41741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Прямоугольник 17"/>
          <p:cNvSpPr/>
          <p:nvPr/>
        </p:nvSpPr>
        <p:spPr>
          <a:xfrm>
            <a:off x="2022475" y="-17740"/>
            <a:ext cx="8305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Geografik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xaritalar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0086" y="1129440"/>
            <a:ext cx="116235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Aholining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irqiy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diniy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mansubligi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issiqlik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mintaqalari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tabiat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zonalari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turli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ranglar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bilan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aks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ettirilgan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bo‘ladi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522" y="2307398"/>
            <a:ext cx="5672403" cy="4126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-1" t="16732" r="392"/>
          <a:stretch/>
        </p:blipFill>
        <p:spPr>
          <a:xfrm>
            <a:off x="5981700" y="2307398"/>
            <a:ext cx="6048375" cy="41263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92000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Прямоугольник 17"/>
          <p:cNvSpPr/>
          <p:nvPr/>
        </p:nvSpPr>
        <p:spPr>
          <a:xfrm>
            <a:off x="700216" y="0"/>
            <a:ext cx="100566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Sodda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5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sxematik</a:t>
            </a:r>
            <a:r>
              <a:rPr lang="en-US" sz="5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5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xaritalar</a:t>
            </a:r>
            <a:r>
              <a:rPr lang="en-US" sz="5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33403" y="1261811"/>
            <a:ext cx="430715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Geografik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obyektlar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hodisalar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sodda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hamda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yaxshi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ko‘rinadigan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qilib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tasvirlangan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meridianlar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parallellar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berilmagan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xaritalar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sodda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sxematik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xaritalar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deyiladi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      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 l="27315" t="17407" r="10833" b="10000"/>
          <a:stretch>
            <a:fillRect/>
          </a:stretch>
        </p:blipFill>
        <p:spPr bwMode="auto">
          <a:xfrm>
            <a:off x="167474" y="1261811"/>
            <a:ext cx="3893538" cy="3296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399535" y="4969130"/>
            <a:ext cx="115082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Bunday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xaritalarda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sayyohlarning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bosib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o‘tgan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yo‘llari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davlatlarning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savdo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aloqalari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Yer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yuzasi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relyefining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umumiy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ko‘rinishi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va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boshqalar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tasvirlanadi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.</a:t>
            </a: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638" y="1261811"/>
            <a:ext cx="3810156" cy="32968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5058" name="AutoShape 2" descr="Клавдий Птолеме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5061" name="AutoShape 5" descr="GEoGRAFiy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070100" y="0"/>
            <a:ext cx="8686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Geografik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xaritalar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5575" y="1334712"/>
            <a:ext cx="120364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28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altLang="ru-RU" sz="6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Xarita</a:t>
            </a:r>
            <a:r>
              <a:rPr lang="en-US" altLang="ru-RU" sz="6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6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geografiyaning</a:t>
            </a:r>
            <a:r>
              <a:rPr lang="en-US" altLang="ru-RU" sz="6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6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ikkinchi</a:t>
            </a:r>
            <a:r>
              <a:rPr lang="en-US" altLang="ru-RU" sz="6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60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tili</a:t>
            </a:r>
            <a:r>
              <a:rPr lang="en-US" altLang="ru-RU" sz="6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altLang="ru-RU" sz="6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222680" y="2612734"/>
            <a:ext cx="470513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ru-RU" sz="48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N. </a:t>
            </a:r>
            <a:r>
              <a:rPr lang="en-US" altLang="ru-RU" sz="4800" b="1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Baranskiy</a:t>
            </a:r>
            <a:endParaRPr lang="ru-RU" altLang="ru-RU" sz="48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4034" y="3861292"/>
            <a:ext cx="4142426" cy="2475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975" y="2612734"/>
            <a:ext cx="6657886" cy="36807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96014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92000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5"/>
          <p:cNvSpPr/>
          <p:nvPr/>
        </p:nvSpPr>
        <p:spPr>
          <a:xfrm>
            <a:off x="255123" y="1598669"/>
            <a:ext cx="2312394" cy="845507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  <p:sp>
        <p:nvSpPr>
          <p:cNvPr id="9" name="object 9"/>
          <p:cNvSpPr/>
          <p:nvPr/>
        </p:nvSpPr>
        <p:spPr>
          <a:xfrm>
            <a:off x="3685618" y="2441377"/>
            <a:ext cx="7931659" cy="0"/>
          </a:xfrm>
          <a:custGeom>
            <a:avLst/>
            <a:gdLst/>
            <a:ahLst/>
            <a:cxnLst/>
            <a:rect l="l" t="t" r="r" b="b"/>
            <a:pathLst>
              <a:path w="3752850">
                <a:moveTo>
                  <a:pt x="0" y="0"/>
                </a:moveTo>
                <a:lnTo>
                  <a:pt x="3752683" y="0"/>
                </a:lnTo>
              </a:path>
            </a:pathLst>
          </a:custGeom>
          <a:ln w="6094">
            <a:solidFill>
              <a:srgbClr val="BBBDC0"/>
            </a:solidFill>
          </a:ln>
        </p:spPr>
        <p:txBody>
          <a:bodyPr wrap="square" lIns="0" tIns="0" rIns="0" bIns="0" rtlCol="0"/>
          <a:lstStyle/>
          <a:p>
            <a:endParaRPr sz="3804"/>
          </a:p>
        </p:txBody>
      </p:sp>
      <p:sp>
        <p:nvSpPr>
          <p:cNvPr id="10" name="object 10"/>
          <p:cNvSpPr/>
          <p:nvPr/>
        </p:nvSpPr>
        <p:spPr>
          <a:xfrm>
            <a:off x="3841149" y="4756337"/>
            <a:ext cx="7620596" cy="836237"/>
          </a:xfrm>
          <a:custGeom>
            <a:avLst/>
            <a:gdLst/>
            <a:ahLst/>
            <a:cxnLst/>
            <a:rect l="l" t="t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  <p:grpSp>
        <p:nvGrpSpPr>
          <p:cNvPr id="13" name="object 13"/>
          <p:cNvGrpSpPr/>
          <p:nvPr/>
        </p:nvGrpSpPr>
        <p:grpSpPr>
          <a:xfrm>
            <a:off x="474323" y="2526893"/>
            <a:ext cx="1916482" cy="2861303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361147" y="5546348"/>
            <a:ext cx="2206370" cy="489857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2712916" y="1417324"/>
            <a:ext cx="9479084" cy="336850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0" indent="-914400">
              <a:buFontTx/>
              <a:buAutoNum type="arabicPeriod"/>
            </a:pP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Darslikning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33-37-sahifalaridagi 10-§ “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Geografik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xaritalar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ru-RU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mavzusini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o‘qish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914400" indent="-914400">
              <a:buAutoNum type="arabicPeriod"/>
            </a:pP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Darslikning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37-sahifasidagi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savollarga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yozish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57200" y="28575"/>
            <a:ext cx="11404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Mustaqil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bajarish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uchun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topshiriq</a:t>
            </a:r>
            <a:r>
              <a:rPr lang="en-US" sz="48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:</a:t>
            </a:r>
            <a:endParaRPr lang="ru-RU" sz="48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659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8" name="Прямоугольник 7"/>
          <p:cNvSpPr/>
          <p:nvPr/>
        </p:nvSpPr>
        <p:spPr>
          <a:xfrm>
            <a:off x="1308100" y="0"/>
            <a:ext cx="102489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Topishmoq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39876" y="1257316"/>
            <a:ext cx="761712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Latn-UZ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 rasmga qarindosh, </a:t>
            </a:r>
            <a:endParaRPr lang="en-US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z-Latn-UZ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Xaritaga yaqi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uz-Latn-UZ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roq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uz-Latn-UZ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z-Latn-UZ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Yerning shakl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uz-Latn-UZ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modeli, </a:t>
            </a:r>
            <a:endParaRPr lang="en-US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z-Latn-UZ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uz-Latn-UZ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zinchoqmas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uz-Latn-UZ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yumaloq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 descr="Чому іноземні інвестори вибирають Польщу, а не Україну?&quot; - експер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1568" y="4040477"/>
            <a:ext cx="4382221" cy="2550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Центральная библиотека приглашает на географический диктант"/>
          <p:cNvPicPr>
            <a:picLocks noChangeAspect="1" noChangeArrowheads="1"/>
          </p:cNvPicPr>
          <p:nvPr/>
        </p:nvPicPr>
        <p:blipFill rotWithShape="1">
          <a:blip r:embed="rId3"/>
          <a:srcRect l="15867" t="9212" r="17694" b="8382"/>
          <a:stretch/>
        </p:blipFill>
        <p:spPr bwMode="auto">
          <a:xfrm>
            <a:off x="171450" y="1423697"/>
            <a:ext cx="3695700" cy="477632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Прямоугольник 17"/>
          <p:cNvSpPr/>
          <p:nvPr/>
        </p:nvSpPr>
        <p:spPr>
          <a:xfrm>
            <a:off x="2451100" y="0"/>
            <a:ext cx="8305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Topshiriq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: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659930"/>
              </p:ext>
            </p:extLst>
          </p:nvPr>
        </p:nvGraphicFramePr>
        <p:xfrm>
          <a:off x="244475" y="1160145"/>
          <a:ext cx="11620500" cy="53676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226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35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42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595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Ta’riflar</a:t>
                      </a:r>
                      <a:endParaRPr lang="ru-RU" sz="2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“H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a”</a:t>
                      </a:r>
                      <a:endParaRPr lang="ru-RU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“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Yo‘q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”</a:t>
                      </a:r>
                      <a:endParaRPr lang="ru-RU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3669">
                <a:tc>
                  <a:txBody>
                    <a:bodyPr/>
                    <a:lstStyle/>
                    <a:p>
                      <a:pPr algn="just"/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Globusda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Janubiy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qutb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doim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yuqori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tomonda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Shimoliy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qutb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esa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past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tomonda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ko‘rsatiladi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ru-RU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3669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Tabiiy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geografik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xaritalarga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relyef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xaritasi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tuproqlar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xaritasini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misol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qilish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mumkin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ru-RU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3669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Mavzuli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xaritalarda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ma’lum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mavzuga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oid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geografik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narsa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(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predmet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)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va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hodisalar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tasvirlangan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bo‘ladi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ru-RU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3669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Xaritalarda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turli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obyekt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va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hodisalarning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harakati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siljishi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nuqtalar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bilan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tasvirlanadi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ru-RU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4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94798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Xaritalarda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turli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predmet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va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hodisalarni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tasvirlash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uchun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xaritaning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o‘ziga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xos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tili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hisoblangan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konturlardan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foydalaniladi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ru-RU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2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8043" y="-6563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8" name="Прямоугольник 7"/>
          <p:cNvSpPr/>
          <p:nvPr/>
        </p:nvSpPr>
        <p:spPr>
          <a:xfrm>
            <a:off x="1308100" y="0"/>
            <a:ext cx="102489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Topishmoq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298141" y="1358597"/>
            <a:ext cx="675981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z-Latn-UZ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Sha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uz-Latn-UZ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ari bor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uz-Latn-UZ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odami yo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uz-Latn-UZ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uz-Latn-UZ" sz="4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z-Latn-UZ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Dengizi bor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uz-Latn-UZ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suvi yo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uz-Latn-UZ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O‘rmoni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daraxti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yo‘q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Tog‘i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-u,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qori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yo‘q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 descr="Чому іноземні інвестори вибирають Польщу, а не Україну?&quot; - експер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1568" y="4040477"/>
            <a:ext cx="4382221" cy="2550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" descr="D:\Xaritalar\07.jpg"/>
          <p:cNvPicPr>
            <a:picLocks noChangeAspect="1" noChangeArrowheads="1"/>
          </p:cNvPicPr>
          <p:nvPr/>
        </p:nvPicPr>
        <p:blipFill>
          <a:blip r:embed="rId3" cstate="print"/>
          <a:srcRect t="3899"/>
          <a:stretch>
            <a:fillRect/>
          </a:stretch>
        </p:blipFill>
        <p:spPr bwMode="auto">
          <a:xfrm>
            <a:off x="116946" y="1134533"/>
            <a:ext cx="5060172" cy="543916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Globus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xarita</a:t>
            </a:r>
            <a:endParaRPr lang="ru-RU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4127" y="962297"/>
            <a:ext cx="634382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Geografik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xarita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2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yuzasining</a:t>
            </a: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yoki</a:t>
            </a: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biror</a:t>
            </a: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qismining</a:t>
            </a: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shartli</a:t>
            </a: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belgilar</a:t>
            </a: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kichraytirib</a:t>
            </a: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chizilgan</a:t>
            </a: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yassi</a:t>
            </a: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tasviri</a:t>
            </a: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 smtClean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/>
          <a:srcRect t="10943"/>
          <a:stretch/>
        </p:blipFill>
        <p:spPr>
          <a:xfrm>
            <a:off x="531767" y="3072297"/>
            <a:ext cx="5926183" cy="358516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7038975" y="1029670"/>
            <a:ext cx="49450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Globus</a:t>
            </a:r>
            <a:r>
              <a:rPr lang="en-US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smtClean="0">
                <a:solidFill>
                  <a:srgbClr val="57565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en-US" sz="3600" dirty="0" smtClean="0">
                <a:solidFill>
                  <a:srgbClr val="57565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57565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600" dirty="0" smtClean="0">
                <a:solidFill>
                  <a:srgbClr val="57565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57565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sharining</a:t>
            </a:r>
            <a:r>
              <a:rPr lang="en-US" sz="3600" dirty="0" smtClean="0">
                <a:solidFill>
                  <a:srgbClr val="57565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57565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kichraytirilgan</a:t>
            </a:r>
            <a:r>
              <a:rPr lang="en-US" sz="3600" dirty="0" smtClean="0">
                <a:solidFill>
                  <a:srgbClr val="57565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57565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modeli</a:t>
            </a:r>
            <a:r>
              <a:rPr lang="en-US" sz="3600" dirty="0" smtClean="0">
                <a:solidFill>
                  <a:srgbClr val="57565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634698" y="3138972"/>
            <a:ext cx="2543176" cy="30777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Dunyoning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siyosiy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xaritasi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01753" y="2345270"/>
            <a:ext cx="3039241" cy="397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569385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Старинные карты. Часть 1: gorbutovich — LiveJourn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4" y="1663651"/>
            <a:ext cx="2302151" cy="312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2" name="Picture 4" descr="Изображение:Gerodot-map.jpg — Энциклопедия «Вокруг света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082" y="4096756"/>
            <a:ext cx="4602818" cy="246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92000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5058" name="AutoShape 2" descr="Клавдий Птолеме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5061" name="AutoShape 5" descr="GEoGRAFiy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969432" y="0"/>
            <a:ext cx="8686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Ilk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xaritalar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23330" y="1140318"/>
            <a:ext cx="4380546" cy="2808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 descr="МЕРКАТОР, ГЕРАРД | Энциклопедия Кругосве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0844" y="3740659"/>
            <a:ext cx="5083335" cy="2988746"/>
          </a:xfrm>
          <a:prstGeom prst="rect">
            <a:avLst/>
          </a:prstGeom>
          <a:noFill/>
        </p:spPr>
      </p:pic>
      <p:pic>
        <p:nvPicPr>
          <p:cNvPr id="11" name="Picture 2" descr="2-eratosf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" t="1709" r="2190" b="249"/>
          <a:stretch>
            <a:fillRect/>
          </a:stretch>
        </p:blipFill>
        <p:spPr bwMode="auto">
          <a:xfrm>
            <a:off x="6850844" y="1072194"/>
            <a:ext cx="4894126" cy="2624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Прямоугольник 17"/>
          <p:cNvSpPr/>
          <p:nvPr/>
        </p:nvSpPr>
        <p:spPr>
          <a:xfrm>
            <a:off x="1934078" y="-66397"/>
            <a:ext cx="8305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Geografik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xaritalar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577" name="Picture 1" descr="D:\Xaritalar\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67590" y="1604335"/>
            <a:ext cx="2581581" cy="3594198"/>
          </a:xfrm>
          <a:prstGeom prst="rect">
            <a:avLst/>
          </a:prstGeom>
          <a:noFill/>
        </p:spPr>
      </p:pic>
      <p:pic>
        <p:nvPicPr>
          <p:cNvPr id="24578" name="Picture 2" descr="D:\Xaritalar\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997" y="1049766"/>
            <a:ext cx="2935287" cy="4002469"/>
          </a:xfrm>
          <a:prstGeom prst="rect">
            <a:avLst/>
          </a:prstGeom>
          <a:noFill/>
        </p:spPr>
      </p:pic>
      <p:pic>
        <p:nvPicPr>
          <p:cNvPr id="24579" name="Picture 3" descr="D:\Xaritalar\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07075" y="1207629"/>
            <a:ext cx="2844800" cy="3911470"/>
          </a:xfrm>
          <a:prstGeom prst="rect">
            <a:avLst/>
          </a:prstGeom>
          <a:noFill/>
        </p:spPr>
      </p:pic>
      <p:pic>
        <p:nvPicPr>
          <p:cNvPr id="24580" name="Picture 4" descr="D:\Xaritalar\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66622" y="3312665"/>
            <a:ext cx="3435183" cy="2828927"/>
          </a:xfrm>
          <a:prstGeom prst="rect">
            <a:avLst/>
          </a:prstGeom>
          <a:noFill/>
        </p:spPr>
      </p:pic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392405" y="5298028"/>
            <a:ext cx="11709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Geografik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xaritalar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–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bilim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manbai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 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Geografik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xaritalar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g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‘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oyat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ko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‘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p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va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xilma-xildir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Глобус Земли Классик Евро - Физический, 25 см Ке012500186 Globen ..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382125" y="1128195"/>
            <a:ext cx="2005541" cy="200554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92000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Прямоугольник 3"/>
          <p:cNvSpPr/>
          <p:nvPr/>
        </p:nvSpPr>
        <p:spPr>
          <a:xfrm>
            <a:off x="230658" y="1319764"/>
            <a:ext cx="5255741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Geografik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xaritalarda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bir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yo‘la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butun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Yer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yuzini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 ham,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uning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ayrim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qismlarini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ham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tasvirlash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mumkin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Yerning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qabariq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yuzasi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tekis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yuzada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tasvirlanganda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ayrim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xatoliklar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bo‘ladi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  </a:t>
            </a:r>
          </a:p>
          <a:p>
            <a:pPr algn="just"/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Bunda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asosiy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xatoliklar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ikki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xil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bo‘ladi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maydon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xatoligi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yo‘nalish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xatoligi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algn="just"/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Masalan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Dunyo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xaritasida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Shimoliy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Janubiy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qutblarga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yaqin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orollar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dengizlar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aslidan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ko‘ra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kattaroq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tasvirlanadi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GEOGRAFIY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402" y="1447800"/>
            <a:ext cx="6417698" cy="4908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73338" y="0"/>
            <a:ext cx="11627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Globusdan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geografik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xaritaga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92000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845300" y="5317525"/>
            <a:ext cx="5118100" cy="1070918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969001" y="3834714"/>
            <a:ext cx="4775200" cy="1070918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040660" y="2667000"/>
            <a:ext cx="4707924" cy="970006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260600" y="1409699"/>
            <a:ext cx="9690100" cy="939801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Oval 6">
            <a:extLst>
              <a:ext uri="{FF2B5EF4-FFF2-40B4-BE49-F238E27FC236}">
                <a16:creationId xmlns:a16="http://schemas.microsoft.com/office/drawing/2014/main" id="{367294B8-5A68-483E-8C18-233EEBC4FE42}"/>
              </a:ext>
            </a:extLst>
          </p:cNvPr>
          <p:cNvSpPr>
            <a:spLocks noChangeAspect="1"/>
          </p:cNvSpPr>
          <p:nvPr/>
        </p:nvSpPr>
        <p:spPr>
          <a:xfrm>
            <a:off x="3616307" y="3797300"/>
            <a:ext cx="1681595" cy="1447800"/>
          </a:xfrm>
          <a:prstGeom prst="ellipse">
            <a:avLst/>
          </a:prstGeom>
          <a:solidFill>
            <a:srgbClr val="19C139"/>
          </a:solidFill>
          <a:ln w="9525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Oval 5">
            <a:extLst>
              <a:ext uri="{FF2B5EF4-FFF2-40B4-BE49-F238E27FC236}">
                <a16:creationId xmlns:a16="http://schemas.microsoft.com/office/drawing/2014/main" id="{4798382B-41CA-4E4C-BEC2-2D8C9AD2F77D}"/>
              </a:ext>
            </a:extLst>
          </p:cNvPr>
          <p:cNvSpPr>
            <a:spLocks noChangeAspect="1"/>
          </p:cNvSpPr>
          <p:nvPr/>
        </p:nvSpPr>
        <p:spPr>
          <a:xfrm>
            <a:off x="1901798" y="2479689"/>
            <a:ext cx="1689001" cy="1520811"/>
          </a:xfrm>
          <a:prstGeom prst="ellipse">
            <a:avLst/>
          </a:prstGeom>
          <a:solidFill>
            <a:srgbClr val="19C139"/>
          </a:solidFill>
          <a:ln w="9525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Oval 4">
            <a:extLst>
              <a:ext uri="{FF2B5EF4-FFF2-40B4-BE49-F238E27FC236}">
                <a16:creationId xmlns:a16="http://schemas.microsoft.com/office/drawing/2014/main" id="{FE3AC6EB-A1BF-4BDE-AC7B-1CEE8E51860A}"/>
              </a:ext>
            </a:extLst>
          </p:cNvPr>
          <p:cNvSpPr>
            <a:spLocks noChangeAspect="1"/>
          </p:cNvSpPr>
          <p:nvPr/>
        </p:nvSpPr>
        <p:spPr>
          <a:xfrm>
            <a:off x="474624" y="1063107"/>
            <a:ext cx="1624965" cy="1519226"/>
          </a:xfrm>
          <a:prstGeom prst="ellipse">
            <a:avLst/>
          </a:prstGeom>
          <a:solidFill>
            <a:srgbClr val="19C139"/>
          </a:solidFill>
          <a:ln w="9525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val 7">
            <a:extLst>
              <a:ext uri="{FF2B5EF4-FFF2-40B4-BE49-F238E27FC236}">
                <a16:creationId xmlns:a16="http://schemas.microsoft.com/office/drawing/2014/main" id="{87651407-2A3D-4014-93CF-B52254ED5EED}"/>
              </a:ext>
            </a:extLst>
          </p:cNvPr>
          <p:cNvSpPr>
            <a:spLocks noChangeAspect="1"/>
          </p:cNvSpPr>
          <p:nvPr/>
        </p:nvSpPr>
        <p:spPr>
          <a:xfrm>
            <a:off x="5051423" y="5129988"/>
            <a:ext cx="1679577" cy="1435912"/>
          </a:xfrm>
          <a:prstGeom prst="ellipse">
            <a:avLst/>
          </a:prstGeom>
          <a:solidFill>
            <a:srgbClr val="19C139"/>
          </a:solidFill>
          <a:ln w="9525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Rectangle 51">
            <a:extLst>
              <a:ext uri="{FF2B5EF4-FFF2-40B4-BE49-F238E27FC236}">
                <a16:creationId xmlns:a16="http://schemas.microsoft.com/office/drawing/2014/main" id="{4A1CA962-652D-4043-B2BB-E740F1696D6D}"/>
              </a:ext>
            </a:extLst>
          </p:cNvPr>
          <p:cNvSpPr/>
          <p:nvPr/>
        </p:nvSpPr>
        <p:spPr>
          <a:xfrm>
            <a:off x="6845300" y="5338762"/>
            <a:ext cx="5079999" cy="1060130"/>
          </a:xfrm>
          <a:prstGeom prst="rect">
            <a:avLst/>
          </a:prstGeom>
          <a:noFill/>
        </p:spPr>
        <p:txBody>
          <a:bodyPr wrap="square" lIns="115189" rIns="115189" bIns="28797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sz="3200" b="1" dirty="0" err="1" smtClean="0">
                <a:latin typeface="Arial" charset="0"/>
              </a:rPr>
              <a:t>Ko‘zda</a:t>
            </a:r>
            <a:r>
              <a:rPr lang="en-US" sz="3200" b="1" dirty="0" smtClean="0">
                <a:latin typeface="Arial" charset="0"/>
              </a:rPr>
              <a:t> </a:t>
            </a:r>
            <a:r>
              <a:rPr lang="en-US" sz="3200" b="1" dirty="0" err="1" smtClean="0">
                <a:latin typeface="Arial" charset="0"/>
              </a:rPr>
              <a:t>tutilgan</a:t>
            </a:r>
            <a:r>
              <a:rPr lang="en-US" sz="3200" b="1" dirty="0" smtClean="0">
                <a:latin typeface="Arial" charset="0"/>
              </a:rPr>
              <a:t> </a:t>
            </a:r>
            <a:r>
              <a:rPr lang="en-US" sz="3200" b="1" dirty="0" err="1" smtClean="0">
                <a:latin typeface="Arial" charset="0"/>
              </a:rPr>
              <a:t>maqsadiga</a:t>
            </a:r>
            <a:r>
              <a:rPr lang="en-US" sz="3200" b="1" dirty="0" smtClean="0">
                <a:latin typeface="Arial" charset="0"/>
              </a:rPr>
              <a:t> </a:t>
            </a:r>
            <a:r>
              <a:rPr lang="en-US" sz="3200" b="1" dirty="0" err="1" smtClean="0">
                <a:latin typeface="Arial" charset="0"/>
              </a:rPr>
              <a:t>ko‘ra</a:t>
            </a:r>
            <a:r>
              <a:rPr lang="en-US" sz="3200" b="1" dirty="0" smtClean="0">
                <a:latin typeface="Arial" charset="0"/>
              </a:rPr>
              <a:t>  </a:t>
            </a:r>
            <a:endParaRPr lang="en-US" sz="3200" b="1" dirty="0">
              <a:latin typeface="Arial" charset="0"/>
            </a:endParaRPr>
          </a:p>
        </p:txBody>
      </p:sp>
      <p:sp>
        <p:nvSpPr>
          <p:cNvPr id="85" name="Rectangle 51">
            <a:extLst>
              <a:ext uri="{FF2B5EF4-FFF2-40B4-BE49-F238E27FC236}">
                <a16:creationId xmlns:a16="http://schemas.microsoft.com/office/drawing/2014/main" id="{4A1CA962-652D-4043-B2BB-E740F1696D6D}"/>
              </a:ext>
            </a:extLst>
          </p:cNvPr>
          <p:cNvSpPr/>
          <p:nvPr/>
        </p:nvSpPr>
        <p:spPr>
          <a:xfrm>
            <a:off x="4027469" y="2876564"/>
            <a:ext cx="4837131" cy="567687"/>
          </a:xfrm>
          <a:prstGeom prst="rect">
            <a:avLst/>
          </a:prstGeom>
          <a:noFill/>
        </p:spPr>
        <p:txBody>
          <a:bodyPr wrap="square" lIns="115189" rIns="115189" bIns="28797">
            <a:spAutoFit/>
          </a:bodyPr>
          <a:lstStyle/>
          <a:p>
            <a:pPr algn="ctr">
              <a:spcAft>
                <a:spcPts val="600"/>
              </a:spcAft>
              <a:buClr>
                <a:schemeClr val="accent1"/>
              </a:buClr>
            </a:pPr>
            <a:r>
              <a:rPr lang="en-US" sz="3200" b="1" dirty="0" err="1">
                <a:latin typeface="Arial" charset="0"/>
              </a:rPr>
              <a:t>M</a:t>
            </a:r>
            <a:r>
              <a:rPr lang="en-US" sz="3200" b="1" dirty="0" err="1" smtClean="0">
                <a:latin typeface="Arial" charset="0"/>
              </a:rPr>
              <a:t>asshtabiga</a:t>
            </a:r>
            <a:r>
              <a:rPr lang="en-US" sz="3200" b="1" dirty="0" smtClean="0">
                <a:latin typeface="Arial" charset="0"/>
              </a:rPr>
              <a:t> </a:t>
            </a:r>
            <a:r>
              <a:rPr lang="en-US" sz="3200" b="1" dirty="0" err="1" smtClean="0">
                <a:latin typeface="Arial" charset="0"/>
              </a:rPr>
              <a:t>ko‘ra</a:t>
            </a:r>
            <a:endParaRPr lang="ru-RU" sz="3200" dirty="0">
              <a:solidFill>
                <a:srgbClr val="404040"/>
              </a:solidFill>
            </a:endParaRPr>
          </a:p>
        </p:txBody>
      </p:sp>
      <p:sp>
        <p:nvSpPr>
          <p:cNvPr id="86" name="Rectangle 51">
            <a:extLst>
              <a:ext uri="{FF2B5EF4-FFF2-40B4-BE49-F238E27FC236}">
                <a16:creationId xmlns:a16="http://schemas.microsoft.com/office/drawing/2014/main" id="{4A1CA962-652D-4043-B2BB-E740F1696D6D}"/>
              </a:ext>
            </a:extLst>
          </p:cNvPr>
          <p:cNvSpPr/>
          <p:nvPr/>
        </p:nvSpPr>
        <p:spPr>
          <a:xfrm>
            <a:off x="2500368" y="1594759"/>
            <a:ext cx="9374132" cy="536910"/>
          </a:xfrm>
          <a:prstGeom prst="rect">
            <a:avLst/>
          </a:prstGeom>
          <a:noFill/>
        </p:spPr>
        <p:txBody>
          <a:bodyPr wrap="square" lIns="115189" rIns="115189" bIns="28797">
            <a:spAutoFit/>
          </a:bodyPr>
          <a:lstStyle/>
          <a:p>
            <a:pPr>
              <a:spcAft>
                <a:spcPts val="600"/>
              </a:spcAft>
              <a:buClr>
                <a:schemeClr val="accent1"/>
              </a:buClr>
            </a:pPr>
            <a:r>
              <a:rPr lang="en-US" sz="3000" b="1" dirty="0" err="1">
                <a:latin typeface="Arial" charset="0"/>
              </a:rPr>
              <a:t>X</a:t>
            </a:r>
            <a:r>
              <a:rPr lang="en-US" sz="3000" b="1" dirty="0" err="1" smtClean="0">
                <a:latin typeface="Arial" charset="0"/>
              </a:rPr>
              <a:t>aritada</a:t>
            </a:r>
            <a:r>
              <a:rPr lang="en-US" sz="3000" b="1" dirty="0" smtClean="0">
                <a:latin typeface="Arial" charset="0"/>
              </a:rPr>
              <a:t> </a:t>
            </a:r>
            <a:r>
              <a:rPr lang="en-US" sz="3000" b="1" dirty="0" err="1" smtClean="0">
                <a:latin typeface="Arial" charset="0"/>
              </a:rPr>
              <a:t>tasvirlangan</a:t>
            </a:r>
            <a:r>
              <a:rPr lang="en-US" sz="3000" b="1" dirty="0" smtClean="0">
                <a:latin typeface="Arial" charset="0"/>
              </a:rPr>
              <a:t> </a:t>
            </a:r>
            <a:r>
              <a:rPr lang="en-US" sz="3000" b="1" dirty="0" err="1" smtClean="0">
                <a:latin typeface="Arial" charset="0"/>
              </a:rPr>
              <a:t>hududning</a:t>
            </a:r>
            <a:r>
              <a:rPr lang="en-US" sz="3000" b="1" dirty="0" smtClean="0">
                <a:latin typeface="Arial" charset="0"/>
              </a:rPr>
              <a:t> </a:t>
            </a:r>
            <a:r>
              <a:rPr lang="en-US" sz="3000" b="1" dirty="0" err="1" smtClean="0">
                <a:latin typeface="Arial" charset="0"/>
              </a:rPr>
              <a:t>katta</a:t>
            </a:r>
            <a:r>
              <a:rPr lang="ru-RU" sz="3000" b="1" dirty="0" smtClean="0">
                <a:latin typeface="Arial" charset="0"/>
              </a:rPr>
              <a:t>-</a:t>
            </a:r>
            <a:r>
              <a:rPr lang="en-US" sz="3000" b="1" dirty="0" err="1" smtClean="0">
                <a:latin typeface="Arial" charset="0"/>
              </a:rPr>
              <a:t>kichikligiga</a:t>
            </a:r>
            <a:r>
              <a:rPr lang="en-US" sz="3000" b="1" dirty="0" smtClean="0">
                <a:latin typeface="Arial" charset="0"/>
              </a:rPr>
              <a:t> </a:t>
            </a:r>
            <a:endParaRPr lang="en-US" sz="3000" b="1" dirty="0">
              <a:solidFill>
                <a:srgbClr val="0102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Rectangle 51">
            <a:extLst>
              <a:ext uri="{FF2B5EF4-FFF2-40B4-BE49-F238E27FC236}">
                <a16:creationId xmlns:a16="http://schemas.microsoft.com/office/drawing/2014/main" id="{4A1CA962-652D-4043-B2BB-E740F1696D6D}"/>
              </a:ext>
            </a:extLst>
          </p:cNvPr>
          <p:cNvSpPr/>
          <p:nvPr/>
        </p:nvSpPr>
        <p:spPr>
          <a:xfrm>
            <a:off x="6238013" y="4130510"/>
            <a:ext cx="4366487" cy="567687"/>
          </a:xfrm>
          <a:prstGeom prst="rect">
            <a:avLst/>
          </a:prstGeom>
          <a:noFill/>
        </p:spPr>
        <p:txBody>
          <a:bodyPr wrap="square" lIns="115189" rIns="115189" bIns="28797">
            <a:spAutoFit/>
          </a:bodyPr>
          <a:lstStyle/>
          <a:p>
            <a:pPr algn="ctr">
              <a:spcAft>
                <a:spcPts val="600"/>
              </a:spcAft>
              <a:buClr>
                <a:schemeClr val="accent1"/>
              </a:buClr>
            </a:pPr>
            <a:r>
              <a:rPr lang="en-US" sz="3200" b="1" dirty="0" err="1">
                <a:latin typeface="Arial" charset="0"/>
              </a:rPr>
              <a:t>M</a:t>
            </a:r>
            <a:r>
              <a:rPr lang="en-US" sz="3200" b="1" dirty="0" err="1" smtClean="0">
                <a:latin typeface="Arial" charset="0"/>
              </a:rPr>
              <a:t>azmuniga</a:t>
            </a:r>
            <a:r>
              <a:rPr lang="en-US" sz="3200" b="1" dirty="0" smtClean="0">
                <a:latin typeface="Arial" charset="0"/>
              </a:rPr>
              <a:t> </a:t>
            </a:r>
            <a:r>
              <a:rPr lang="en-US" sz="3200" b="1" dirty="0" err="1" smtClean="0">
                <a:latin typeface="Arial" charset="0"/>
              </a:rPr>
              <a:t>ko‘ra</a:t>
            </a:r>
            <a:endParaRPr lang="en-US" sz="3200" dirty="0">
              <a:solidFill>
                <a:srgbClr val="404040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800100" y="1426634"/>
            <a:ext cx="1003300" cy="8763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Arial Black" pitchFamily="34" charset="0"/>
              </a:rPr>
              <a:t>1</a:t>
            </a:r>
            <a:endParaRPr lang="ru-RU" sz="48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2260600" y="2844800"/>
            <a:ext cx="1003300" cy="8763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Arial Black" pitchFamily="34" charset="0"/>
              </a:rPr>
              <a:t>2</a:t>
            </a:r>
            <a:endParaRPr lang="ru-RU" sz="48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3962400" y="4076700"/>
            <a:ext cx="1003300" cy="8763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Arial Black" pitchFamily="34" charset="0"/>
              </a:rPr>
              <a:t>3</a:t>
            </a:r>
            <a:endParaRPr lang="ru-RU" sz="48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5359400" y="5410200"/>
            <a:ext cx="1003300" cy="8763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Arial Black" pitchFamily="34" charset="0"/>
              </a:rPr>
              <a:t>4</a:t>
            </a:r>
            <a:endParaRPr lang="ru-RU" sz="48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92" y="4161883"/>
            <a:ext cx="2470107" cy="2395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594228" y="-33248"/>
            <a:ext cx="109855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Geografik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xaritalar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turlari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4382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3411</TotalTime>
  <Words>897</Words>
  <Application>Microsoft Office PowerPoint</Application>
  <PresentationFormat>Широкоэкранный</PresentationFormat>
  <Paragraphs>113</Paragraphs>
  <Slides>30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8" baseType="lpstr">
      <vt:lpstr>Arial</vt:lpstr>
      <vt:lpstr>Arial Black</vt:lpstr>
      <vt:lpstr>Calibri</vt:lpstr>
      <vt:lpstr>Calibri Light</vt:lpstr>
      <vt:lpstr>Tahoma</vt:lpstr>
      <vt:lpstr>Times New Roman</vt:lpstr>
      <vt:lpstr>Тема Office</vt:lpstr>
      <vt:lpstr>Презентация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Yevrosiyo hududining tabiiy geografik o‘lkalarga bo‘linishi</dc:title>
  <dc:creator>Admin</dc:creator>
  <cp:lastModifiedBy>User</cp:lastModifiedBy>
  <cp:revision>664</cp:revision>
  <dcterms:created xsi:type="dcterms:W3CDTF">2020-04-09T12:18:10Z</dcterms:created>
  <dcterms:modified xsi:type="dcterms:W3CDTF">2020-10-09T07:10:29Z</dcterms:modified>
</cp:coreProperties>
</file>