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3" r:id="rId2"/>
    <p:sldId id="440" r:id="rId3"/>
    <p:sldId id="407" r:id="rId4"/>
    <p:sldId id="408" r:id="rId5"/>
    <p:sldId id="409" r:id="rId6"/>
    <p:sldId id="368" r:id="rId7"/>
    <p:sldId id="323" r:id="rId8"/>
    <p:sldId id="421" r:id="rId9"/>
    <p:sldId id="381" r:id="rId10"/>
    <p:sldId id="422" r:id="rId11"/>
    <p:sldId id="436" r:id="rId12"/>
    <p:sldId id="423" r:id="rId13"/>
    <p:sldId id="425" r:id="rId14"/>
    <p:sldId id="427" r:id="rId15"/>
    <p:sldId id="428" r:id="rId16"/>
    <p:sldId id="400" r:id="rId17"/>
    <p:sldId id="379" r:id="rId18"/>
    <p:sldId id="402" r:id="rId19"/>
    <p:sldId id="429" r:id="rId20"/>
    <p:sldId id="430" r:id="rId21"/>
    <p:sldId id="420" r:id="rId22"/>
    <p:sldId id="431" r:id="rId23"/>
    <p:sldId id="432" r:id="rId24"/>
    <p:sldId id="439" r:id="rId25"/>
    <p:sldId id="433" r:id="rId26"/>
    <p:sldId id="434" r:id="rId27"/>
    <p:sldId id="435" r:id="rId28"/>
    <p:sldId id="437" r:id="rId29"/>
    <p:sldId id="320" r:id="rId30"/>
    <p:sldId id="40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440"/>
            <p14:sldId id="407"/>
            <p14:sldId id="408"/>
            <p14:sldId id="409"/>
            <p14:sldId id="368"/>
            <p14:sldId id="323"/>
            <p14:sldId id="421"/>
            <p14:sldId id="381"/>
            <p14:sldId id="422"/>
            <p14:sldId id="436"/>
            <p14:sldId id="423"/>
            <p14:sldId id="425"/>
            <p14:sldId id="427"/>
            <p14:sldId id="428"/>
            <p14:sldId id="400"/>
            <p14:sldId id="379"/>
            <p14:sldId id="402"/>
            <p14:sldId id="429"/>
            <p14:sldId id="430"/>
            <p14:sldId id="420"/>
            <p14:sldId id="431"/>
            <p14:sldId id="432"/>
            <p14:sldId id="439"/>
            <p14:sldId id="433"/>
            <p14:sldId id="434"/>
            <p14:sldId id="435"/>
            <p14:sldId id="437"/>
            <p14:sldId id="320"/>
            <p14:sldId id="4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49C2E"/>
    <a:srgbClr val="0000FF"/>
    <a:srgbClr val="0091C4"/>
    <a:srgbClr val="0099FF"/>
    <a:srgbClr val="53E7A1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0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6B91B-DDEF-4DA7-AD28-05F41B27C2FB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5584-CE70-4886-AD4E-AF20FFB82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60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72286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550E8F-450C-4D8C-B404-AB93FBAE2308}" type="datetimeFigureOut">
              <a:rPr lang="en-US"/>
              <a:pPr>
                <a:defRPr/>
              </a:pPr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4E2539-03FD-46D7-87B7-E2AFC9190DF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3.emf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38180" y="2839528"/>
            <a:ext cx="7100608" cy="203036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6500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sz="65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6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6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65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5772" y="2447809"/>
            <a:ext cx="727405" cy="22532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8246" y="5015643"/>
            <a:ext cx="727405" cy="11006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61266" y="304301"/>
            <a:ext cx="18195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73966" y="317001"/>
            <a:ext cx="1815301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89614" y="551707"/>
            <a:ext cx="67678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520735" y="726308"/>
            <a:ext cx="884710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00121" y="373173"/>
            <a:ext cx="673971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smtClean="0">
                <a:solidFill>
                  <a:sysClr val="window" lastClr="FFFFFF"/>
                </a:solidFill>
              </a:rPr>
              <a:t>GEOGRAFIYA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5" name="Picture 22" descr="EARTH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32" y="154940"/>
            <a:ext cx="1614657" cy="157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Geografiya ta'limida kartografik texnologiyalardan foydalanish ...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/>
          <a:srcRect l="13266" r="13266"/>
          <a:stretch>
            <a:fillRect/>
          </a:stretch>
        </p:blipFill>
        <p:spPr bwMode="auto">
          <a:xfrm>
            <a:off x="8533341" y="2281104"/>
            <a:ext cx="3098936" cy="29062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027672" y="-8881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611" y="1129605"/>
            <a:ext cx="11763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yuzasidagi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narsalarni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ko‘rsatib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nimalarni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ettirishiga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ravishda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t="6878" r="2699" b="2604"/>
          <a:stretch/>
        </p:blipFill>
        <p:spPr bwMode="auto">
          <a:xfrm>
            <a:off x="195321" y="3733015"/>
            <a:ext cx="3735042" cy="2697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aphicFrame>
        <p:nvGraphicFramePr>
          <p:cNvPr id="7680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196973"/>
              </p:ext>
            </p:extLst>
          </p:nvPr>
        </p:nvGraphicFramePr>
        <p:xfrm>
          <a:off x="4130844" y="3733014"/>
          <a:ext cx="3711578" cy="2783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02" name="Презентация" r:id="rId4" imgW="4570586" imgH="3427608" progId="PowerPoint.Show.8">
                  <p:embed/>
                </p:oleObj>
              </mc:Choice>
              <mc:Fallback>
                <p:oleObj name="Презентация" r:id="rId4" imgW="4570586" imgH="3427608" progId="PowerPoint.Show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0844" y="3733014"/>
                        <a:ext cx="3711578" cy="27836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 l="15495" t="14764" r="15878" b="4642"/>
          <a:stretch>
            <a:fillRect/>
          </a:stretch>
        </p:blipFill>
        <p:spPr bwMode="auto">
          <a:xfrm>
            <a:off x="8042903" y="3773876"/>
            <a:ext cx="3905458" cy="268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62656" y="2862197"/>
            <a:ext cx="3330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13206" y="2862197"/>
            <a:ext cx="3146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Siyosiy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80578" y="2667184"/>
            <a:ext cx="36677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Iqtisodiy-ijtimoiy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772369" y="-19167"/>
            <a:ext cx="102379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405" y="1175950"/>
            <a:ext cx="69878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Relyef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foydali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qazilmalar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tuproqlar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o‘simliklar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hayvonot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dunyosi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xaritalardir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Masalan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relyef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xaritalarida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quruqlik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yuzasidagi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ostidagi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notekisliklar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tog‘lar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qirlar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7526" name="Picture 6"/>
          <p:cNvPicPr>
            <a:picLocks noChangeAspect="1" noChangeArrowheads="1"/>
          </p:cNvPicPr>
          <p:nvPr/>
        </p:nvPicPr>
        <p:blipFill>
          <a:blip r:embed="rId2" cstate="print"/>
          <a:srcRect l="29907" t="17704" r="9074" b="19630"/>
          <a:stretch>
            <a:fillRect/>
          </a:stretch>
        </p:blipFill>
        <p:spPr bwMode="auto">
          <a:xfrm>
            <a:off x="5467006" y="3941859"/>
            <a:ext cx="4696169" cy="272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191" t="20052" r="18096" b="6756"/>
          <a:stretch/>
        </p:blipFill>
        <p:spPr>
          <a:xfrm>
            <a:off x="7705725" y="1077457"/>
            <a:ext cx="4167058" cy="2735626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984" y="3668940"/>
            <a:ext cx="4561274" cy="308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3" y="4171991"/>
            <a:ext cx="2069126" cy="241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1841500" y="-4577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864" y="5023306"/>
            <a:ext cx="59147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O‘simliklar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hududlardagi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o‘simliklar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qayerlarda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tarqalganligi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15903" y="1028700"/>
            <a:ext cx="560310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Foydali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qazilmalar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xaritalarida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ko‘mir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neft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gaz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temir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rudasi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Yerning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boshqa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mineral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boyliklari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qayerlarda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joylashganligi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shartli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belgilar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aks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ettiriladi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 l="31111" t="24222" r="10185" b="11778"/>
          <a:stretch>
            <a:fillRect/>
          </a:stretch>
        </p:blipFill>
        <p:spPr bwMode="auto">
          <a:xfrm>
            <a:off x="266700" y="1146313"/>
            <a:ext cx="5839933" cy="37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24167" t="10222" r="4028" b="16222"/>
          <a:stretch>
            <a:fillRect/>
          </a:stretch>
        </p:blipFill>
        <p:spPr bwMode="auto">
          <a:xfrm>
            <a:off x="6305550" y="3275469"/>
            <a:ext cx="5713456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Mening hujjatlarim\Менинг хужжатларим\6-sinf elektron darslik\Data\8-dars\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4331" y="1045691"/>
            <a:ext cx="5342844" cy="3786769"/>
          </a:xfrm>
          <a:prstGeom prst="rect">
            <a:avLst/>
          </a:prstGeom>
          <a:noFill/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1934078" y="-35946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967" y="1160647"/>
            <a:ext cx="56841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xaritalarida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yuzining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qayerida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yog‘in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yog‘ishi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havo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harorati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shamollar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4097" y="4832459"/>
            <a:ext cx="6944335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zonalari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xaritalarida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yuzida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tabiat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zonalarining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joylashganligi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zonalarda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turdagi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o‘simliklar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o‘sishi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tuproqlar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tarqalganligi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864" y="3134550"/>
            <a:ext cx="4514336" cy="3395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185257" y="-16968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3204" y="1389877"/>
            <a:ext cx="44769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Siyosiy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dunyodagi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siyosiy-ma’muriy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ma’muriy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qismlari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viloyatlari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tumanlari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shaharlari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transport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yo‘llari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boshqalar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789516"/>
              </p:ext>
            </p:extLst>
          </p:nvPr>
        </p:nvGraphicFramePr>
        <p:xfrm>
          <a:off x="4423719" y="1179284"/>
          <a:ext cx="7554097" cy="5406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2" name="Презентация" r:id="rId3" imgW="4570586" imgH="3427608" progId="PowerPoint.Show.8">
                  <p:embed/>
                </p:oleObj>
              </mc:Choice>
              <mc:Fallback>
                <p:oleObj name="Презентация" r:id="rId3" imgW="4570586" imgH="3427608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3719" y="1179284"/>
                        <a:ext cx="7554097" cy="54068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1999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052324" y="-15323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Mavzuli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470" y="1193097"/>
            <a:ext cx="507450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Iqtisodiy-­ijtimoiy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sanoat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korxonalari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qishloq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xo‘jaligi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ekinlari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transport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yo‘llari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belgilar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mavzuga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oid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narsa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hodisalar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mavzuli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8" name="Picture 8" descr="4-sinf geografik Atlasi — Teletyp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5544" y="3659244"/>
            <a:ext cx="2493380" cy="3198756"/>
          </a:xfrm>
          <a:prstGeom prst="rect">
            <a:avLst/>
          </a:prstGeom>
          <a:noFill/>
        </p:spPr>
      </p:pic>
      <p:pic>
        <p:nvPicPr>
          <p:cNvPr id="6" name="Picture 3" descr="ГОСУДАРСТВЕННОЕ НАУЧНО-ПРОИЗВОДСТВЕННОЕ ПРЕДПРИЯТИЕ &quot;КАРТОГРАФИЯ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1299" y="2698696"/>
            <a:ext cx="2474947" cy="3236543"/>
          </a:xfrm>
          <a:prstGeom prst="rect">
            <a:avLst/>
          </a:prstGeom>
          <a:noFill/>
        </p:spPr>
      </p:pic>
      <p:pic>
        <p:nvPicPr>
          <p:cNvPr id="7" name="Picture 8" descr="BOOKCITY.UZ || Атлас 6 синф (ёзувсиз карта) узбекч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0188" y="1099318"/>
            <a:ext cx="2493380" cy="31987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4" name="Freeform 8">
            <a:extLst/>
          </p:cNvPr>
          <p:cNvSpPr>
            <a:spLocks/>
          </p:cNvSpPr>
          <p:nvPr/>
        </p:nvSpPr>
        <p:spPr bwMode="auto">
          <a:xfrm rot="2488412" flipH="1">
            <a:off x="9303735" y="3894786"/>
            <a:ext cx="2555077" cy="2740052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solidFill>
            <a:srgbClr val="FF66FF"/>
          </a:soli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42" name="Freeform 7">
            <a:extLst/>
          </p:cNvPr>
          <p:cNvSpPr>
            <a:spLocks/>
          </p:cNvSpPr>
          <p:nvPr/>
        </p:nvSpPr>
        <p:spPr bwMode="auto">
          <a:xfrm rot="4344290">
            <a:off x="9457612" y="1053925"/>
            <a:ext cx="2222739" cy="2925906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alpha val="75000"/>
                </a:schemeClr>
              </a:gs>
              <a:gs pos="100000">
                <a:schemeClr val="accent3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39" name="Freeform 7">
            <a:extLst/>
          </p:cNvPr>
          <p:cNvSpPr>
            <a:spLocks/>
          </p:cNvSpPr>
          <p:nvPr/>
        </p:nvSpPr>
        <p:spPr bwMode="auto">
          <a:xfrm rot="19833903">
            <a:off x="197587" y="3714453"/>
            <a:ext cx="2775104" cy="3102837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solidFill>
            <a:srgbClr val="00FFCC"/>
          </a:soli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5" name="Freeform 6">
            <a:extLst/>
          </p:cNvPr>
          <p:cNvSpPr>
            <a:spLocks/>
          </p:cNvSpPr>
          <p:nvPr/>
        </p:nvSpPr>
        <p:spPr bwMode="auto">
          <a:xfrm rot="559246">
            <a:off x="181781" y="1033065"/>
            <a:ext cx="2671552" cy="2462531"/>
          </a:xfrm>
          <a:custGeom>
            <a:avLst/>
            <a:gdLst>
              <a:gd name="T0" fmla="*/ 340 w 423"/>
              <a:gd name="T1" fmla="*/ 339 h 419"/>
              <a:gd name="T2" fmla="*/ 423 w 423"/>
              <a:gd name="T3" fmla="*/ 182 h 419"/>
              <a:gd name="T4" fmla="*/ 210 w 423"/>
              <a:gd name="T5" fmla="*/ 10 h 419"/>
              <a:gd name="T6" fmla="*/ 0 w 423"/>
              <a:gd name="T7" fmla="*/ 197 h 419"/>
              <a:gd name="T8" fmla="*/ 210 w 423"/>
              <a:gd name="T9" fmla="*/ 384 h 419"/>
              <a:gd name="T10" fmla="*/ 262 w 423"/>
              <a:gd name="T11" fmla="*/ 377 h 419"/>
              <a:gd name="T12" fmla="*/ 382 w 423"/>
              <a:gd name="T13" fmla="*/ 419 h 419"/>
              <a:gd name="T14" fmla="*/ 340 w 423"/>
              <a:gd name="T15" fmla="*/ 33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3" h="419">
                <a:moveTo>
                  <a:pt x="340" y="339"/>
                </a:moveTo>
                <a:cubicBezTo>
                  <a:pt x="390" y="300"/>
                  <a:pt x="423" y="242"/>
                  <a:pt x="423" y="182"/>
                </a:cubicBezTo>
                <a:cubicBezTo>
                  <a:pt x="423" y="79"/>
                  <a:pt x="332" y="0"/>
                  <a:pt x="210" y="10"/>
                </a:cubicBezTo>
                <a:cubicBezTo>
                  <a:pt x="95" y="20"/>
                  <a:pt x="0" y="94"/>
                  <a:pt x="0" y="197"/>
                </a:cubicBezTo>
                <a:cubicBezTo>
                  <a:pt x="0" y="300"/>
                  <a:pt x="94" y="384"/>
                  <a:pt x="210" y="384"/>
                </a:cubicBezTo>
                <a:cubicBezTo>
                  <a:pt x="228" y="384"/>
                  <a:pt x="245" y="381"/>
                  <a:pt x="262" y="377"/>
                </a:cubicBezTo>
                <a:cubicBezTo>
                  <a:pt x="291" y="391"/>
                  <a:pt x="337" y="409"/>
                  <a:pt x="382" y="419"/>
                </a:cubicBezTo>
                <a:cubicBezTo>
                  <a:pt x="363" y="400"/>
                  <a:pt x="350" y="370"/>
                  <a:pt x="340" y="3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7" name="Freeform 8">
            <a:extLst/>
          </p:cNvPr>
          <p:cNvSpPr>
            <a:spLocks/>
          </p:cNvSpPr>
          <p:nvPr/>
        </p:nvSpPr>
        <p:spPr bwMode="auto">
          <a:xfrm rot="21064990" flipH="1">
            <a:off x="4663068" y="1114899"/>
            <a:ext cx="2555077" cy="2740052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 rot="1356592" flipH="1">
            <a:off x="2531179" y="2762061"/>
            <a:ext cx="2699494" cy="2173817"/>
          </a:xfrm>
          <a:custGeom>
            <a:avLst/>
            <a:gdLst>
              <a:gd name="T0" fmla="*/ 2147483647 w 458"/>
              <a:gd name="T1" fmla="*/ 0 h 408"/>
              <a:gd name="T2" fmla="*/ 2147483647 w 458"/>
              <a:gd name="T3" fmla="*/ 2147483647 h 408"/>
              <a:gd name="T4" fmla="*/ 2147483647 w 458"/>
              <a:gd name="T5" fmla="*/ 2147483647 h 408"/>
              <a:gd name="T6" fmla="*/ 0 w 458"/>
              <a:gd name="T7" fmla="*/ 2147483647 h 408"/>
              <a:gd name="T8" fmla="*/ 2147483647 w 458"/>
              <a:gd name="T9" fmla="*/ 2147483647 h 408"/>
              <a:gd name="T10" fmla="*/ 2147483647 w 458"/>
              <a:gd name="T11" fmla="*/ 2147483647 h 408"/>
              <a:gd name="T12" fmla="*/ 2147483647 w 458"/>
              <a:gd name="T13" fmla="*/ 2147483647 h 408"/>
              <a:gd name="T14" fmla="*/ 2147483647 w 458"/>
              <a:gd name="T15" fmla="*/ 0 h 4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58"/>
              <a:gd name="T25" fmla="*/ 0 h 408"/>
              <a:gd name="T26" fmla="*/ 458 w 458"/>
              <a:gd name="T27" fmla="*/ 408 h 4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lIns="121906" tIns="60952" rIns="121906" bIns="60952"/>
          <a:lstStyle/>
          <a:p>
            <a:endParaRPr lang="ru-RU"/>
          </a:p>
        </p:txBody>
      </p:sp>
      <p:sp>
        <p:nvSpPr>
          <p:cNvPr id="9" name="Freeform 10">
            <a:extLst/>
          </p:cNvPr>
          <p:cNvSpPr>
            <a:spLocks/>
          </p:cNvSpPr>
          <p:nvPr/>
        </p:nvSpPr>
        <p:spPr bwMode="auto">
          <a:xfrm rot="373509">
            <a:off x="6760198" y="2633107"/>
            <a:ext cx="2563577" cy="2708036"/>
          </a:xfrm>
          <a:custGeom>
            <a:avLst/>
            <a:gdLst>
              <a:gd name="T0" fmla="*/ 203 w 405"/>
              <a:gd name="T1" fmla="*/ 0 h 461"/>
              <a:gd name="T2" fmla="*/ 0 w 405"/>
              <a:gd name="T3" fmla="*/ 189 h 461"/>
              <a:gd name="T4" fmla="*/ 118 w 405"/>
              <a:gd name="T5" fmla="*/ 361 h 461"/>
              <a:gd name="T6" fmla="*/ 108 w 405"/>
              <a:gd name="T7" fmla="*/ 461 h 461"/>
              <a:gd name="T8" fmla="*/ 197 w 405"/>
              <a:gd name="T9" fmla="*/ 378 h 461"/>
              <a:gd name="T10" fmla="*/ 203 w 405"/>
              <a:gd name="T11" fmla="*/ 378 h 461"/>
              <a:gd name="T12" fmla="*/ 405 w 405"/>
              <a:gd name="T13" fmla="*/ 189 h 461"/>
              <a:gd name="T14" fmla="*/ 203 w 405"/>
              <a:gd name="T15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5" h="461">
                <a:moveTo>
                  <a:pt x="203" y="0"/>
                </a:moveTo>
                <a:cubicBezTo>
                  <a:pt x="91" y="0"/>
                  <a:pt x="0" y="85"/>
                  <a:pt x="0" y="189"/>
                </a:cubicBezTo>
                <a:cubicBezTo>
                  <a:pt x="0" y="265"/>
                  <a:pt x="49" y="331"/>
                  <a:pt x="118" y="361"/>
                </a:cubicBezTo>
                <a:cubicBezTo>
                  <a:pt x="121" y="394"/>
                  <a:pt x="117" y="431"/>
                  <a:pt x="108" y="461"/>
                </a:cubicBezTo>
                <a:cubicBezTo>
                  <a:pt x="137" y="445"/>
                  <a:pt x="172" y="407"/>
                  <a:pt x="197" y="378"/>
                </a:cubicBezTo>
                <a:cubicBezTo>
                  <a:pt x="199" y="378"/>
                  <a:pt x="201" y="378"/>
                  <a:pt x="203" y="378"/>
                </a:cubicBezTo>
                <a:cubicBezTo>
                  <a:pt x="314" y="378"/>
                  <a:pt x="405" y="293"/>
                  <a:pt x="405" y="189"/>
                </a:cubicBezTo>
                <a:cubicBezTo>
                  <a:pt x="405" y="85"/>
                  <a:pt x="314" y="0"/>
                  <a:pt x="20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alpha val="75000"/>
                </a:schemeClr>
              </a:gs>
              <a:gs pos="100000">
                <a:schemeClr val="accent6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-385722" y="67933"/>
            <a:ext cx="12299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Xaritalarning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hududning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katta-kichikligiga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turlari</a:t>
            </a:r>
            <a:endParaRPr lang="ru-RU" sz="3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295162" y="5581943"/>
            <a:ext cx="3911600" cy="107721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XARITALARNING  TURLARI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40267" y="1483255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262467" y="4802188"/>
            <a:ext cx="2514600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Yarimsharlar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810933" y="3320521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Materiklar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4885267" y="1686455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Okeanlar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035800" y="3041122"/>
            <a:ext cx="2065867" cy="1439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o‘lkalar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9431868" y="1982788"/>
            <a:ext cx="2353734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9736667" y="4573589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Viloyatlar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018789"/>
              </p:ext>
            </p:extLst>
          </p:nvPr>
        </p:nvGraphicFramePr>
        <p:xfrm>
          <a:off x="140758" y="1031875"/>
          <a:ext cx="3811360" cy="2857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9" name="Презентация" r:id="rId3" imgW="4570586" imgH="3427608" progId="PowerPoint.Show.8">
                  <p:embed/>
                </p:oleObj>
              </mc:Choice>
              <mc:Fallback>
                <p:oleObj name="Презентация" r:id="rId3" imgW="4570586" imgH="3427608" progId="PowerPoint.Show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758" y="1031875"/>
                        <a:ext cx="3811360" cy="28578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3" b="4249"/>
          <a:stretch/>
        </p:blipFill>
        <p:spPr>
          <a:xfrm>
            <a:off x="8492067" y="1378645"/>
            <a:ext cx="3699933" cy="25418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26D8819-DE0D-442B-8692-C3E2D9BD2C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31" t="-123" r="2225" b="3354"/>
          <a:stretch/>
        </p:blipFill>
        <p:spPr>
          <a:xfrm>
            <a:off x="5261045" y="3991746"/>
            <a:ext cx="3671288" cy="2718687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t="6878" r="2699" b="2604"/>
          <a:stretch/>
        </p:blipFill>
        <p:spPr bwMode="auto">
          <a:xfrm>
            <a:off x="960966" y="3986598"/>
            <a:ext cx="3771900" cy="2723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Xarita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turlari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33825" y="1181761"/>
            <a:ext cx="4458970" cy="2532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872133" y="4077307"/>
            <a:ext cx="1441450" cy="213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646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ятиугольник 14"/>
          <p:cNvSpPr/>
          <p:nvPr/>
        </p:nvSpPr>
        <p:spPr>
          <a:xfrm rot="5400000">
            <a:off x="7758110" y="-26985"/>
            <a:ext cx="2006602" cy="4321176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ятиугольник 6"/>
          <p:cNvSpPr/>
          <p:nvPr/>
        </p:nvSpPr>
        <p:spPr>
          <a:xfrm rot="5400000">
            <a:off x="1700210" y="-26985"/>
            <a:ext cx="2006602" cy="4321176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31800" y="0"/>
            <a:ext cx="11760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Mazmuniga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ko‘ra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turlari</a:t>
            </a:r>
            <a:r>
              <a:rPr lang="en-US" sz="6000" b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556446" y="1182783"/>
            <a:ext cx="4229100" cy="138329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Umumgeografik</a:t>
            </a:r>
            <a:endParaRPr lang="en-US" sz="4000" b="1" dirty="0" smtClean="0">
              <a:latin typeface="Arial" charset="0"/>
            </a:endParaRPr>
          </a:p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xaritalar</a:t>
            </a:r>
            <a:endParaRPr lang="en-US" sz="4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7185845" y="1187455"/>
            <a:ext cx="3151132" cy="138329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Mavzuli</a:t>
            </a:r>
            <a:r>
              <a:rPr lang="en-US" sz="4000" b="1" dirty="0" smtClean="0">
                <a:latin typeface="Arial" charset="0"/>
              </a:rPr>
              <a:t> </a:t>
            </a:r>
          </a:p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xaritalar</a:t>
            </a:r>
            <a:endParaRPr lang="en-US" sz="4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099" y="3197076"/>
            <a:ext cx="5545051" cy="350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2675" y="3197076"/>
            <a:ext cx="5524499" cy="350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873211" y="0"/>
            <a:ext cx="100402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Umumgeografik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195" y="1239965"/>
            <a:ext cx="469242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Umumgeografk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hududning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ko‘rinishi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relyef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daryolar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  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ko‘llar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dengizlar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shaharlar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okeanlardagi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oqimlar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boshqalar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deb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 ham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xaritasi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materiklarning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xaritalari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o‘lkalarning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xaritalari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509" y="1239965"/>
            <a:ext cx="6904958" cy="48642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…</a:t>
            </a:r>
            <a:endParaRPr sz="600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59049" y="1258357"/>
            <a:ext cx="9680325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Geografik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xaritalar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tushuncha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Geografik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xaritalar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turlari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Geografik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xaritalarning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shartli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belgilari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Geografik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xaritalardan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foydalanish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56294" y="3930205"/>
            <a:ext cx="1774865" cy="231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24167" t="10222" r="4028" b="16222"/>
          <a:stretch>
            <a:fillRect/>
          </a:stretch>
        </p:blipFill>
        <p:spPr bwMode="auto">
          <a:xfrm>
            <a:off x="638255" y="3688462"/>
            <a:ext cx="4551406" cy="280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2" name="Picture 2" descr="Как в Перми начали выпускать детские географические карты с заданиями  Papitama 17 июня 2020 г | 59.ru - новости Перм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699" y="3688462"/>
            <a:ext cx="4117764" cy="271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581" y="1179212"/>
            <a:ext cx="2069126" cy="241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46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Yozuvsiz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452" y="1015663"/>
            <a:ext cx="115010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Bundan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tashqari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Bularda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konturlar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xolos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Ulardan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amaliy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ishlarni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bajarishda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" b="3765"/>
          <a:stretch/>
        </p:blipFill>
        <p:spPr>
          <a:xfrm>
            <a:off x="535614" y="2793968"/>
            <a:ext cx="3027710" cy="40104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75" y="2793968"/>
            <a:ext cx="3162300" cy="39691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726" y="2769989"/>
            <a:ext cx="2904750" cy="3901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693352" y="-25405"/>
            <a:ext cx="10567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Xaritalarning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shartli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belgilari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224" y="1028700"/>
            <a:ext cx="11557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predmet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hodisalarni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tasvirlash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xaritaning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o‘ziga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tili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hisoblangan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belgilardan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5881" y="2598360"/>
            <a:ext cx="3047094" cy="41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1414" y="2466975"/>
            <a:ext cx="5902720" cy="425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40342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Balandliklar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shkalasi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063" y="1229489"/>
            <a:ext cx="6082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yuzasining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relyef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to‘q-och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ranglar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3472" t="25185" r="32917" b="17037"/>
          <a:stretch/>
        </p:blipFill>
        <p:spPr>
          <a:xfrm>
            <a:off x="6499225" y="1143764"/>
            <a:ext cx="5442909" cy="52629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4118" y="4353470"/>
            <a:ext cx="6089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rang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balandlikni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bildirishi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xaritaning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shartli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belgisida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beriladi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Bunday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belgilar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balandliklar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shkalasi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ataladi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Balandliklar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shkalasidan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hududdagi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nuqtaning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balandligini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aniqlasa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118" y="2576036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000" b="1" dirty="0">
                <a:latin typeface="Arial" pitchFamily="34" charset="0"/>
                <a:cs typeface="Arial" pitchFamily="34" charset="0"/>
              </a:rPr>
              <a:t>0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metrdan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200 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metrgacha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pasttekisliklar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yashil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rangga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/>
            <a:r>
              <a:rPr lang="en-US" sz="2000" b="1" dirty="0">
                <a:latin typeface="Arial" pitchFamily="34" charset="0"/>
                <a:cs typeface="Arial" pitchFamily="34" charset="0"/>
              </a:rPr>
              <a:t>200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500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metrgacha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baland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qirlar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sariq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rangga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500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metr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baland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yerlar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jigarrangga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bo‘yaladi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Chuqurliklar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shkalasi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025" y="1323019"/>
            <a:ext cx="360997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Ba’zi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tog‘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cho‘qqilarining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ayrim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botiqlarining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chuqurligi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xarita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globuslarda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metr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raqam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ko‘rsatib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qo‘yiladi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3203" t="18272" r="20854" b="14321"/>
          <a:stretch/>
        </p:blipFill>
        <p:spPr>
          <a:xfrm>
            <a:off x="3973679" y="1108643"/>
            <a:ext cx="7933751" cy="55112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33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16535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Shartli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belgilar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77805" y="1214985"/>
            <a:ext cx="39665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bag‘ridagi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foydali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qazilmalar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maxsus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belgilar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5764" t="14690" r="14236" b="18642"/>
          <a:stretch/>
        </p:blipFill>
        <p:spPr>
          <a:xfrm>
            <a:off x="342900" y="1168400"/>
            <a:ext cx="7289800" cy="5467350"/>
          </a:xfrm>
          <a:prstGeom prst="rect">
            <a:avLst/>
          </a:prstGeom>
        </p:spPr>
      </p:pic>
      <p:pic>
        <p:nvPicPr>
          <p:cNvPr id="8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43483" y="4077307"/>
            <a:ext cx="1441450" cy="213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75538" t="52569" r="18713" b="44457"/>
          <a:stretch/>
        </p:blipFill>
        <p:spPr>
          <a:xfrm>
            <a:off x="6270920" y="2971658"/>
            <a:ext cx="869020" cy="2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30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132" y="1096232"/>
            <a:ext cx="116071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obyekt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hodisalarning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harakati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siljishi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belgisi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—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strelka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Masalan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oqimlari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shamol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strelkalar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1574" t="17778" r="7870" b="21185"/>
          <a:stretch>
            <a:fillRect/>
          </a:stretch>
        </p:blipFill>
        <p:spPr bwMode="auto">
          <a:xfrm>
            <a:off x="222422" y="2534921"/>
            <a:ext cx="6516129" cy="4323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456" y="2548760"/>
            <a:ext cx="4824079" cy="4174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022475" y="-1774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086" y="1129440"/>
            <a:ext cx="116235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Aholining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irqiy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diniy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mansubligi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zonalari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ranglar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ettirilgan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522" y="2307398"/>
            <a:ext cx="5672403" cy="412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-1" t="16732" r="392"/>
          <a:stretch/>
        </p:blipFill>
        <p:spPr>
          <a:xfrm>
            <a:off x="5981700" y="2307398"/>
            <a:ext cx="6048375" cy="4126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700216" y="0"/>
            <a:ext cx="100566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sxematik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33403" y="1261811"/>
            <a:ext cx="43071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obyektlar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hodisalar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ko‘rinadigan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meridianlar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parallellar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berilmagan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sxematik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    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27315" t="17407" r="10833" b="10000"/>
          <a:stretch>
            <a:fillRect/>
          </a:stretch>
        </p:blipFill>
        <p:spPr bwMode="auto">
          <a:xfrm>
            <a:off x="167474" y="1261811"/>
            <a:ext cx="3893538" cy="329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99535" y="4969130"/>
            <a:ext cx="115082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sayyohlarning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yo‘llari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savdo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aloqalari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yuzasi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relyefining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ko‘rinishi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boshqalar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638" y="1261811"/>
            <a:ext cx="3810156" cy="32968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5058" name="AutoShape 2" descr="Клавдий Птолем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1" name="AutoShape 5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70100" y="0"/>
            <a:ext cx="868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1334712"/>
            <a:ext cx="120364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altLang="ru-RU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geografiyaning</a:t>
            </a:r>
            <a:r>
              <a:rPr lang="en-US" altLang="ru-RU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altLang="ru-RU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22680" y="2612734"/>
            <a:ext cx="47051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ru-RU" sz="4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N. </a:t>
            </a:r>
            <a:r>
              <a:rPr lang="en-US" altLang="ru-RU" sz="48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Baranskiy</a:t>
            </a:r>
            <a:endParaRPr lang="ru-RU" altLang="ru-RU" sz="4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4034" y="3861292"/>
            <a:ext cx="4142426" cy="2475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975" y="2612734"/>
            <a:ext cx="6657886" cy="3680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6014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55123" y="1598669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841149" y="4756337"/>
            <a:ext cx="7620596" cy="83623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474323" y="252689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61147" y="5546348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712916" y="1417324"/>
            <a:ext cx="9479084" cy="33685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FontTx/>
              <a:buAutoNum type="arabicPeriod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33-37-sahifalaridagi 10-§ “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914400" indent="-914400">
              <a:buAutoNum type="arabicPeriod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37-sahifasidagi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7200" y="2857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Topishmoq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39876" y="1257316"/>
            <a:ext cx="7617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rasmga qarindosh,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Xaritaga yaqi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Yerning shakl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modeli,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zinchoqmas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yumaloq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1568" y="4040477"/>
            <a:ext cx="4382221" cy="255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Центральная библиотека приглашает на географический диктант"/>
          <p:cNvPicPr>
            <a:picLocks noChangeAspect="1" noChangeArrowheads="1"/>
          </p:cNvPicPr>
          <p:nvPr/>
        </p:nvPicPr>
        <p:blipFill rotWithShape="1">
          <a:blip r:embed="rId3"/>
          <a:srcRect l="15867" t="9212" r="17694" b="8382"/>
          <a:stretch/>
        </p:blipFill>
        <p:spPr bwMode="auto">
          <a:xfrm>
            <a:off x="171450" y="1423697"/>
            <a:ext cx="3695700" cy="47763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59930"/>
              </p:ext>
            </p:extLst>
          </p:nvPr>
        </p:nvGraphicFramePr>
        <p:xfrm>
          <a:off x="244475" y="1160145"/>
          <a:ext cx="11620500" cy="5367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2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2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595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Ta’riflar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“H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a”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3669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Globusda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Janubiy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qutb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doim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yuqori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tomonda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Shimoliy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qutb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past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tomonda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ko‘rsatiladi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669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Tabiiy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geografik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xaritalarga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relyef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xaritasi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tuproqlar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xaritasini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misol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qilish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mumkin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3669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Mavzuli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xaritalarda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ma’lum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mavzuga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oid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geografik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narsa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(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predmet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hodisalar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tasvirlangan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bo‘ladi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3669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Xaritalarda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turli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obyekt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hodisalarning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harakati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siljishi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nuqtalar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tasvirlanadi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479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Xaritalarda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turli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predmet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hodisalarni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tasvirlash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uchun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xaritaning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o‘ziga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xos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tili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hisoblangan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konturlardan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foydalaniladi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6563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Topishmoq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8141" y="1358597"/>
            <a:ext cx="67598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ari bor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odami yo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Dengizi bor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suvi yo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1568" y="4040477"/>
            <a:ext cx="4382221" cy="255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 descr="D:\Xaritalar\07.jpg"/>
          <p:cNvPicPr>
            <a:picLocks noChangeAspect="1" noChangeArrowheads="1"/>
          </p:cNvPicPr>
          <p:nvPr/>
        </p:nvPicPr>
        <p:blipFill>
          <a:blip r:embed="rId3" cstate="print"/>
          <a:srcRect t="3899"/>
          <a:stretch>
            <a:fillRect/>
          </a:stretch>
        </p:blipFill>
        <p:spPr bwMode="auto">
          <a:xfrm>
            <a:off x="116946" y="1134533"/>
            <a:ext cx="5060172" cy="54391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Globus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127" y="962297"/>
            <a:ext cx="63438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kichraytirib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/>
          <a:srcRect t="10943"/>
          <a:stretch/>
        </p:blipFill>
        <p:spPr>
          <a:xfrm>
            <a:off x="531767" y="3072297"/>
            <a:ext cx="5926183" cy="358516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038975" y="1029670"/>
            <a:ext cx="4945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Globus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36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kichraytirilgan</a:t>
            </a:r>
            <a:r>
              <a:rPr lang="en-US" sz="36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36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634698" y="3138972"/>
            <a:ext cx="2543176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xaritasi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1753" y="2345270"/>
            <a:ext cx="3039241" cy="397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6938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Старинные карты. Часть 1: gorbutovich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4" y="1663651"/>
            <a:ext cx="2302151" cy="312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Изображение:Gerodot-map.jpg — Энциклопедия «Вокруг свет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082" y="4096756"/>
            <a:ext cx="4602818" cy="246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5058" name="AutoShape 2" descr="Клавдий Птолем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1" name="AutoShape 5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69432" y="0"/>
            <a:ext cx="868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Ilk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23330" y="1140318"/>
            <a:ext cx="4380546" cy="280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МЕРКАТОР, ГЕРАРД | Энциклопедия Кругосве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0844" y="3740659"/>
            <a:ext cx="5083335" cy="2988746"/>
          </a:xfrm>
          <a:prstGeom prst="rect">
            <a:avLst/>
          </a:prstGeom>
          <a:noFill/>
        </p:spPr>
      </p:pic>
      <p:pic>
        <p:nvPicPr>
          <p:cNvPr id="11" name="Picture 2" descr="2-eratosf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" t="1709" r="2190" b="249"/>
          <a:stretch>
            <a:fillRect/>
          </a:stretch>
        </p:blipFill>
        <p:spPr bwMode="auto">
          <a:xfrm>
            <a:off x="6850844" y="1072194"/>
            <a:ext cx="4894126" cy="262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1934078" y="-66397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577" name="Picture 1" descr="D:\Xaritalar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7590" y="1604335"/>
            <a:ext cx="2581581" cy="3594198"/>
          </a:xfrm>
          <a:prstGeom prst="rect">
            <a:avLst/>
          </a:prstGeom>
          <a:noFill/>
        </p:spPr>
      </p:pic>
      <p:pic>
        <p:nvPicPr>
          <p:cNvPr id="24578" name="Picture 2" descr="D:\Xaritalar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997" y="1049766"/>
            <a:ext cx="2935287" cy="4002469"/>
          </a:xfrm>
          <a:prstGeom prst="rect">
            <a:avLst/>
          </a:prstGeom>
          <a:noFill/>
        </p:spPr>
      </p:pic>
      <p:pic>
        <p:nvPicPr>
          <p:cNvPr id="24579" name="Picture 3" descr="D:\Xaritalar\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7075" y="1207629"/>
            <a:ext cx="2844800" cy="3911470"/>
          </a:xfrm>
          <a:prstGeom prst="rect">
            <a:avLst/>
          </a:prstGeom>
          <a:noFill/>
        </p:spPr>
      </p:pic>
      <p:pic>
        <p:nvPicPr>
          <p:cNvPr id="24580" name="Picture 4" descr="D:\Xaritalar\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6622" y="3312665"/>
            <a:ext cx="3435183" cy="2828927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392405" y="5298028"/>
            <a:ext cx="11709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Geografik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xaritalar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bilim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manbai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Geografik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xaritalar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oyat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xilma-xildir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Глобус Земли Классик Евро - Физический, 25 см Ке012500186 Globen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82125" y="1128195"/>
            <a:ext cx="2005541" cy="20055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Прямоугольник 3"/>
          <p:cNvSpPr/>
          <p:nvPr/>
        </p:nvSpPr>
        <p:spPr>
          <a:xfrm>
            <a:off x="230658" y="1319764"/>
            <a:ext cx="52557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ham,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qismlarini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tasvirlash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qabariq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tekis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tasvirlanganda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xatoliklar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xatoliklar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maydon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xatoligi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yo‘nalish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xatoligi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xaritasida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qutblarga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yaqin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orollar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dengizlar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aslidan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GEOGRAFI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402" y="1447800"/>
            <a:ext cx="6417698" cy="490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3338" y="0"/>
            <a:ext cx="11627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Globusdan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xaritaga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845300" y="5317525"/>
            <a:ext cx="5118100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69001" y="3834714"/>
            <a:ext cx="4775200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40660" y="2667000"/>
            <a:ext cx="4707924" cy="9700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60600" y="1409699"/>
            <a:ext cx="9690100" cy="939801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6">
            <a:extLst>
              <a:ext uri="{FF2B5EF4-FFF2-40B4-BE49-F238E27FC236}">
                <a16:creationId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3616307" y="3797300"/>
            <a:ext cx="1681595" cy="1447800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:a16="http://schemas.microsoft.com/office/drawing/2014/main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1901798" y="2479689"/>
            <a:ext cx="1689001" cy="1520811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">
            <a:extLst>
              <a:ext uri="{FF2B5EF4-FFF2-40B4-BE49-F238E27FC236}">
                <a16:creationId xmlns:a16="http://schemas.microsoft.com/office/drawing/2014/main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74624" y="1063107"/>
            <a:ext cx="1624965" cy="1519226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051423" y="5129988"/>
            <a:ext cx="1679577" cy="143591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6845300" y="5338762"/>
            <a:ext cx="5079999" cy="1060130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Ko‘zda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tutilgan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maqsadiga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ko‘ra</a:t>
            </a:r>
            <a:r>
              <a:rPr lang="en-US" sz="3200" b="1" dirty="0" smtClean="0">
                <a:latin typeface="Arial" charset="0"/>
              </a:rPr>
              <a:t>  </a:t>
            </a:r>
            <a:endParaRPr lang="en-US" sz="3200" b="1" dirty="0">
              <a:latin typeface="Arial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4027469" y="2876564"/>
            <a:ext cx="4837131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>
                <a:latin typeface="Arial" charset="0"/>
              </a:rPr>
              <a:t>M</a:t>
            </a:r>
            <a:r>
              <a:rPr lang="en-US" sz="3200" b="1" dirty="0" err="1" smtClean="0">
                <a:latin typeface="Arial" charset="0"/>
              </a:rPr>
              <a:t>asshtabiga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ko‘ra</a:t>
            </a:r>
            <a:endParaRPr lang="ru-RU" sz="3200" dirty="0">
              <a:solidFill>
                <a:srgbClr val="404040"/>
              </a:solidFill>
            </a:endParaRPr>
          </a:p>
        </p:txBody>
      </p:sp>
      <p:sp>
        <p:nvSpPr>
          <p:cNvPr id="86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500368" y="1594759"/>
            <a:ext cx="9374132" cy="536910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000" b="1" dirty="0" err="1">
                <a:latin typeface="Arial" charset="0"/>
              </a:rPr>
              <a:t>X</a:t>
            </a:r>
            <a:r>
              <a:rPr lang="en-US" sz="3000" b="1" dirty="0" err="1" smtClean="0">
                <a:latin typeface="Arial" charset="0"/>
              </a:rPr>
              <a:t>aritada</a:t>
            </a:r>
            <a:r>
              <a:rPr lang="en-US" sz="3000" b="1" dirty="0" smtClean="0">
                <a:latin typeface="Arial" charset="0"/>
              </a:rPr>
              <a:t> </a:t>
            </a:r>
            <a:r>
              <a:rPr lang="en-US" sz="3000" b="1" dirty="0" err="1" smtClean="0">
                <a:latin typeface="Arial" charset="0"/>
              </a:rPr>
              <a:t>tasvirlangan</a:t>
            </a:r>
            <a:r>
              <a:rPr lang="en-US" sz="3000" b="1" dirty="0" smtClean="0">
                <a:latin typeface="Arial" charset="0"/>
              </a:rPr>
              <a:t> </a:t>
            </a:r>
            <a:r>
              <a:rPr lang="en-US" sz="3000" b="1" dirty="0" err="1" smtClean="0">
                <a:latin typeface="Arial" charset="0"/>
              </a:rPr>
              <a:t>hududning</a:t>
            </a:r>
            <a:r>
              <a:rPr lang="en-US" sz="3000" b="1" dirty="0" smtClean="0">
                <a:latin typeface="Arial" charset="0"/>
              </a:rPr>
              <a:t> </a:t>
            </a:r>
            <a:r>
              <a:rPr lang="en-US" sz="3000" b="1" dirty="0" err="1" smtClean="0">
                <a:latin typeface="Arial" charset="0"/>
              </a:rPr>
              <a:t>katta</a:t>
            </a:r>
            <a:r>
              <a:rPr lang="ru-RU" sz="3000" b="1" dirty="0" smtClean="0">
                <a:latin typeface="Arial" charset="0"/>
              </a:rPr>
              <a:t>-</a:t>
            </a:r>
            <a:r>
              <a:rPr lang="en-US" sz="3000" b="1" dirty="0" err="1" smtClean="0">
                <a:latin typeface="Arial" charset="0"/>
              </a:rPr>
              <a:t>kichikligiga</a:t>
            </a:r>
            <a:r>
              <a:rPr lang="en-US" sz="3000" b="1" dirty="0" smtClean="0">
                <a:latin typeface="Arial" charset="0"/>
              </a:rPr>
              <a:t> </a:t>
            </a:r>
            <a:endParaRPr lang="en-US" sz="3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6238013" y="4130510"/>
            <a:ext cx="4366487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>
                <a:latin typeface="Arial" charset="0"/>
              </a:rPr>
              <a:t>M</a:t>
            </a:r>
            <a:r>
              <a:rPr lang="en-US" sz="3200" b="1" dirty="0" err="1" smtClean="0">
                <a:latin typeface="Arial" charset="0"/>
              </a:rPr>
              <a:t>azmuniga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ko‘ra</a:t>
            </a:r>
            <a:endParaRPr lang="en-US" sz="3200" dirty="0">
              <a:solidFill>
                <a:srgbClr val="40404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00100" y="1426634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260600" y="284480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962400" y="407670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359400" y="541020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92" y="4161883"/>
            <a:ext cx="2470107" cy="2395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594228" y="-33248"/>
            <a:ext cx="109855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turlari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438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3411</TotalTime>
  <Words>897</Words>
  <Application>Microsoft Office PowerPoint</Application>
  <PresentationFormat>Широкоэкранный</PresentationFormat>
  <Paragraphs>113</Paragraphs>
  <Slides>30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Tahoma</vt:lpstr>
      <vt:lpstr>Times New Roman</vt:lpstr>
      <vt:lpstr>Тема Office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</cp:lastModifiedBy>
  <cp:revision>664</cp:revision>
  <dcterms:created xsi:type="dcterms:W3CDTF">2020-04-09T12:18:10Z</dcterms:created>
  <dcterms:modified xsi:type="dcterms:W3CDTF">2020-10-09T07:10:29Z</dcterms:modified>
</cp:coreProperties>
</file>