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92" r:id="rId2"/>
    <p:sldId id="398" r:id="rId3"/>
    <p:sldId id="345" r:id="rId4"/>
    <p:sldId id="395" r:id="rId5"/>
    <p:sldId id="386" r:id="rId6"/>
    <p:sldId id="396" r:id="rId7"/>
    <p:sldId id="394" r:id="rId8"/>
    <p:sldId id="348" r:id="rId9"/>
    <p:sldId id="388" r:id="rId10"/>
    <p:sldId id="383" r:id="rId11"/>
    <p:sldId id="365" r:id="rId12"/>
    <p:sldId id="389" r:id="rId13"/>
    <p:sldId id="397" r:id="rId14"/>
    <p:sldId id="390" r:id="rId15"/>
    <p:sldId id="393" r:id="rId16"/>
    <p:sldId id="326" r:id="rId17"/>
    <p:sldId id="400" r:id="rId18"/>
    <p:sldId id="401" r:id="rId19"/>
    <p:sldId id="402" r:id="rId20"/>
    <p:sldId id="391" r:id="rId21"/>
    <p:sldId id="37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92"/>
            <p14:sldId id="398"/>
            <p14:sldId id="345"/>
            <p14:sldId id="395"/>
            <p14:sldId id="386"/>
            <p14:sldId id="396"/>
            <p14:sldId id="394"/>
            <p14:sldId id="348"/>
            <p14:sldId id="388"/>
            <p14:sldId id="383"/>
            <p14:sldId id="365"/>
            <p14:sldId id="389"/>
            <p14:sldId id="397"/>
            <p14:sldId id="390"/>
            <p14:sldId id="393"/>
            <p14:sldId id="326"/>
            <p14:sldId id="400"/>
            <p14:sldId id="401"/>
            <p14:sldId id="402"/>
            <p14:sldId id="391"/>
            <p14:sldId id="3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3C1"/>
    <a:srgbClr val="006666"/>
    <a:srgbClr val="A80058"/>
    <a:srgbClr val="66FF33"/>
    <a:srgbClr val="F7094D"/>
    <a:srgbClr val="149C2E"/>
    <a:srgbClr val="96FD39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66" autoAdjust="0"/>
    <p:restoredTop sz="91344" autoAdjust="0"/>
  </p:normalViewPr>
  <p:slideViewPr>
    <p:cSldViewPr snapToGrid="0">
      <p:cViewPr>
        <p:scale>
          <a:sx n="60" d="100"/>
          <a:sy n="60" d="100"/>
        </p:scale>
        <p:origin x="10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2847" y="2704210"/>
            <a:ext cx="7141701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72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endParaRPr lang="ru-RU" sz="7200" b="1" spc="1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1053" y="2643075"/>
            <a:ext cx="727405" cy="18537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304029" y="288069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Geografiya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551391" y="2921386"/>
            <a:ext cx="3328416" cy="3407438"/>
          </a:xfrm>
        </p:spPr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625" y="1935834"/>
            <a:ext cx="4200656" cy="3571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1111BC1-B216-41AF-81DC-F6B66CC30D8F}"/>
              </a:ext>
            </a:extLst>
          </p:cNvPr>
          <p:cNvSpPr/>
          <p:nvPr/>
        </p:nvSpPr>
        <p:spPr>
          <a:xfrm>
            <a:off x="10160001" y="340722"/>
            <a:ext cx="1480430" cy="1098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F3AD83-2093-49F0-9D50-6E8A711A2E25}"/>
              </a:ext>
            </a:extLst>
          </p:cNvPr>
          <p:cNvSpPr txBox="1"/>
          <p:nvPr/>
        </p:nvSpPr>
        <p:spPr>
          <a:xfrm>
            <a:off x="10221932" y="595030"/>
            <a:ext cx="573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254A99-43E5-4022-BC85-8B738499F6A6}"/>
              </a:ext>
            </a:extLst>
          </p:cNvPr>
          <p:cNvSpPr txBox="1"/>
          <p:nvPr/>
        </p:nvSpPr>
        <p:spPr>
          <a:xfrm flipH="1">
            <a:off x="10703288" y="682335"/>
            <a:ext cx="841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5667" y="4910202"/>
            <a:ext cx="727405" cy="14206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19434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401A-34C8-461F-92D5-2C25CC5E0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8"/>
          </a:xfrm>
          <a:solidFill>
            <a:srgbClr val="1103C1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92BD1A-CFE0-484E-9086-B23FDE43D033}"/>
              </a:ext>
            </a:extLst>
          </p:cNvPr>
          <p:cNvSpPr txBox="1"/>
          <p:nvPr/>
        </p:nvSpPr>
        <p:spPr>
          <a:xfrm>
            <a:off x="7184572" y="1266857"/>
            <a:ext cx="5007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alpinistlari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qadamlab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9FC8F9-2631-477C-93A9-FD0B0ED4B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856" y="3072880"/>
            <a:ext cx="5491843" cy="3202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92BD1A-CFE0-484E-9086-B23FDE43D033}"/>
              </a:ext>
            </a:extLst>
          </p:cNvPr>
          <p:cNvSpPr txBox="1"/>
          <p:nvPr/>
        </p:nvSpPr>
        <p:spPr>
          <a:xfrm>
            <a:off x="181013" y="1220269"/>
            <a:ext cx="62343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alpinistlar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uylaridan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tog‘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etagigacha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o‘lchamoqchi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31428" y="5152571"/>
            <a:ext cx="5165271" cy="3628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4" y="2719388"/>
            <a:ext cx="6139544" cy="38860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620500" y="4851400"/>
            <a:ext cx="304800" cy="279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8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797290" y="3136050"/>
            <a:ext cx="3396343" cy="3135086"/>
          </a:xfrm>
          <a:prstGeom prst="ellipse">
            <a:avLst/>
          </a:prstGeom>
          <a:ln>
            <a:solidFill>
              <a:srgbClr val="006666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50320" y="4569727"/>
            <a:ext cx="323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kern="0" spc="21" dirty="0"/>
              <a:t>0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966606" y="1171173"/>
            <a:ext cx="4558394" cy="355322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675573" y="3790401"/>
            <a:ext cx="263242" cy="222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675572" y="4832541"/>
            <a:ext cx="13494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17931" y="4308117"/>
            <a:ext cx="3501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_ _ _ _ _ _ _ _ _ _ _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2362702">
            <a:off x="6545274" y="2136868"/>
            <a:ext cx="1172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 </a:t>
            </a:r>
            <a:r>
              <a:rPr lang="en-US" sz="2800" b="1" dirty="0" err="1" smtClean="0"/>
              <a:t>metr</a:t>
            </a:r>
            <a:endParaRPr lang="ru-RU" sz="2800" b="1" dirty="0"/>
          </a:p>
        </p:txBody>
      </p:sp>
      <p:sp>
        <p:nvSpPr>
          <p:cNvPr id="3" name="Дуга 2"/>
          <p:cNvSpPr/>
          <p:nvPr/>
        </p:nvSpPr>
        <p:spPr>
          <a:xfrm>
            <a:off x="7274577" y="2570747"/>
            <a:ext cx="4350603" cy="4211053"/>
          </a:xfrm>
          <a:prstGeom prst="arc">
            <a:avLst>
              <a:gd name="adj1" fmla="val 13547394"/>
              <a:gd name="adj2" fmla="val 12865035"/>
            </a:avLst>
          </a:prstGeom>
          <a:ln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859031" y="2786740"/>
            <a:ext cx="888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1 </a:t>
            </a:r>
            <a:r>
              <a:rPr lang="en-US" sz="2000" b="1" dirty="0" err="1" smtClean="0"/>
              <a:t>metr</a:t>
            </a:r>
            <a:endParaRPr lang="ru-RU" sz="2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D5F3DD-00A2-4FD6-B3D9-F019DE646512}"/>
              </a:ext>
            </a:extLst>
          </p:cNvPr>
          <p:cNvSpPr txBox="1"/>
          <p:nvPr/>
        </p:nvSpPr>
        <p:spPr>
          <a:xfrm>
            <a:off x="2985" y="4220496"/>
            <a:ext cx="50347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alpinistlari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alpinistlariga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aniqroq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natijaga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32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92BD1A-CFE0-484E-9086-B23FDE43D033}"/>
              </a:ext>
            </a:extLst>
          </p:cNvPr>
          <p:cNvSpPr txBox="1"/>
          <p:nvPr/>
        </p:nvSpPr>
        <p:spPr>
          <a:xfrm>
            <a:off x="145661" y="979038"/>
            <a:ext cx="49493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alpinistlari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g‘ildirakdan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/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Aytingchi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aniqroq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6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401A-34C8-461F-92D5-2C25CC5E0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8"/>
          </a:xfrm>
          <a:solidFill>
            <a:srgbClr val="1103C1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902036-3C1E-4B55-8C2C-88A63D508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04" y="1380754"/>
            <a:ext cx="2807153" cy="3367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AA9EFB-FC5C-4DF7-82BB-12D9354C5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229" y="1277259"/>
            <a:ext cx="4352467" cy="347080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222171" y="1224731"/>
            <a:ext cx="46445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Abbos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Nigina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joydan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qurilgan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uylargacha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masofani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o‘lchov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g‘ildirak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qadamlab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o‘lchash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aniqlamoqchi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bo‘lishdi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9313" y="5064036"/>
            <a:ext cx="115388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o‘lchov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g‘ildirakning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ovozi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75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chiqqanini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qadamlar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150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bo‘lganligini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aniqlashdi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Aziz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o‘quvchilar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masofani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hisoblashda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yordamlashing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7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401A-34C8-461F-92D5-2C25CC5E0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8"/>
          </a:xfrm>
          <a:solidFill>
            <a:srgbClr val="1103C1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902036-3C1E-4B55-8C2C-88A63D508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04" y="1380754"/>
            <a:ext cx="2807153" cy="3367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AA9EFB-FC5C-4DF7-82BB-12D9354C5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229" y="1277259"/>
            <a:ext cx="4352467" cy="3470807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40A2E50-A4D3-4384-A55F-AF255CD90DA3}"/>
              </a:ext>
            </a:extLst>
          </p:cNvPr>
          <p:cNvCxnSpPr/>
          <p:nvPr/>
        </p:nvCxnSpPr>
        <p:spPr>
          <a:xfrm flipV="1">
            <a:off x="3497943" y="4356100"/>
            <a:ext cx="4134757" cy="2721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CDC232E-969D-431D-9A05-2801EDA38048}"/>
              </a:ext>
            </a:extLst>
          </p:cNvPr>
          <p:cNvSpPr txBox="1"/>
          <p:nvPr/>
        </p:nvSpPr>
        <p:spPr>
          <a:xfrm>
            <a:off x="3414434" y="1440542"/>
            <a:ext cx="46217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g‘ildirakning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742950" indent="-742950" algn="ctr">
              <a:buAutoNum type="arabicPlain" startAt="75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755CFE-BE2E-46D9-8763-B3881537E094}"/>
              </a:ext>
            </a:extLst>
          </p:cNvPr>
          <p:cNvSpPr txBox="1"/>
          <p:nvPr/>
        </p:nvSpPr>
        <p:spPr>
          <a:xfrm>
            <a:off x="3501410" y="3721472"/>
            <a:ext cx="3978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890267-545F-48B4-84AE-4D9322B857E2}"/>
              </a:ext>
            </a:extLst>
          </p:cNvPr>
          <p:cNvSpPr txBox="1"/>
          <p:nvPr/>
        </p:nvSpPr>
        <p:spPr>
          <a:xfrm>
            <a:off x="197304" y="4944259"/>
            <a:ext cx="1199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g‘ildirakning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eshitilgani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2A0A97-F7DA-4930-A0AF-9D3AA602F2C9}"/>
              </a:ext>
            </a:extLst>
          </p:cNvPr>
          <p:cNvSpPr txBox="1"/>
          <p:nvPr/>
        </p:nvSpPr>
        <p:spPr>
          <a:xfrm flipH="1">
            <a:off x="95250" y="5654863"/>
            <a:ext cx="12001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- 75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50 cm </a:t>
            </a:r>
            <a:r>
              <a:rPr lang="ru-RU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7500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   7500 cm = 75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7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/>
          <a:srcRect b="9753"/>
          <a:stretch>
            <a:fillRect/>
          </a:stretch>
        </p:blipFill>
        <p:spPr bwMode="auto">
          <a:xfrm flipH="1">
            <a:off x="8382000" y="1186512"/>
            <a:ext cx="3524474" cy="243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401A-34C8-461F-92D5-2C25CC5E0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8"/>
          </a:xfrm>
          <a:solidFill>
            <a:srgbClr val="1103C1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6A6E96-FA0E-4B56-ADDC-0CCDBEF40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5" y="1262742"/>
            <a:ext cx="3381828" cy="25892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48ED81-D98C-435F-95E9-9AAFA805C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287" y="3851954"/>
            <a:ext cx="4061998" cy="2737757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928F18-24DC-4466-A70C-C3FCD6FCECEE}"/>
              </a:ext>
            </a:extLst>
          </p:cNvPr>
          <p:cNvCxnSpPr>
            <a:cxnSpLocks/>
          </p:cNvCxnSpPr>
          <p:nvPr/>
        </p:nvCxnSpPr>
        <p:spPr>
          <a:xfrm>
            <a:off x="3632200" y="2141764"/>
            <a:ext cx="4279900" cy="2218871"/>
          </a:xfrm>
          <a:prstGeom prst="line">
            <a:avLst/>
          </a:prstGeom>
          <a:ln w="38100">
            <a:solidFill>
              <a:srgbClr val="A800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BFD1614-3435-4FE7-A1B1-29FEBE6C13EF}"/>
              </a:ext>
            </a:extLst>
          </p:cNvPr>
          <p:cNvSpPr txBox="1"/>
          <p:nvPr/>
        </p:nvSpPr>
        <p:spPr>
          <a:xfrm>
            <a:off x="2888724" y="1591121"/>
            <a:ext cx="628698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E47C43-BFD3-4CBD-9145-2874AE888267}"/>
              </a:ext>
            </a:extLst>
          </p:cNvPr>
          <p:cNvSpPr txBox="1"/>
          <p:nvPr/>
        </p:nvSpPr>
        <p:spPr>
          <a:xfrm>
            <a:off x="8049986" y="4194854"/>
            <a:ext cx="55154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903928-2837-4196-9676-F063ABA062ED}"/>
              </a:ext>
            </a:extLst>
          </p:cNvPr>
          <p:cNvSpPr txBox="1"/>
          <p:nvPr/>
        </p:nvSpPr>
        <p:spPr>
          <a:xfrm rot="1504254">
            <a:off x="4512226" y="3105834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E8872D-0750-4664-B797-7B30A09EE327}"/>
              </a:ext>
            </a:extLst>
          </p:cNvPr>
          <p:cNvSpPr txBox="1"/>
          <p:nvPr/>
        </p:nvSpPr>
        <p:spPr>
          <a:xfrm>
            <a:off x="203200" y="4110366"/>
            <a:ext cx="73700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qishloqlar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o‘tganliklari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qishloqlar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971F64-EF05-4464-AF05-A74FB4C4A863}"/>
              </a:ext>
            </a:extLst>
          </p:cNvPr>
          <p:cNvSpPr txBox="1"/>
          <p:nvPr/>
        </p:nvSpPr>
        <p:spPr>
          <a:xfrm>
            <a:off x="1256214" y="5836893"/>
            <a:ext cx="4839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* 5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= 10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71355" y="1382876"/>
            <a:ext cx="33476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Piyodaning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km.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1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6942" cy="10998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34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58818" y="185284"/>
            <a:ext cx="7875992" cy="861409"/>
          </a:xfrm>
          <a:prstGeom prst="rect">
            <a:avLst/>
          </a:prstGeom>
        </p:spPr>
        <p:txBody>
          <a:bodyPr vert="horz" wrap="square" lIns="0" tIns="3011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190" algn="ctr" defTabSz="1885679">
              <a:spcBef>
                <a:spcPts val="235"/>
              </a:spcBef>
              <a:defRPr/>
            </a:pPr>
            <a:r>
              <a:rPr lang="en-US" sz="5400" kern="0" spc="20" dirty="0">
                <a:solidFill>
                  <a:sysClr val="window" lastClr="FFFFFF"/>
                </a:solidFill>
              </a:rPr>
              <a:t>MASSHTAB</a:t>
            </a:r>
            <a:r>
              <a:rPr lang="en-US" sz="4677" kern="0" spc="20" dirty="0">
                <a:solidFill>
                  <a:sysClr val="window" lastClr="FFFFFF"/>
                </a:solidFill>
              </a:rPr>
              <a:t>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7643" y="1165858"/>
            <a:ext cx="11396714" cy="1891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97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Masshtab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joydagi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masofaning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chizmada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n-US" sz="3897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897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xaritada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tasvirlaganda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necha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marta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kichraytirilganligini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ko‘rsatuvchi</a:t>
            </a:r>
            <a:r>
              <a:rPr lang="en-US" sz="3897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kasr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897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sondir</a:t>
            </a:r>
            <a:r>
              <a:rPr lang="en-US" sz="3897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89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2484" r="1290" b="4847"/>
          <a:stretch>
            <a:fillRect/>
          </a:stretch>
        </p:blipFill>
        <p:spPr bwMode="auto">
          <a:xfrm>
            <a:off x="405311" y="3067957"/>
            <a:ext cx="6693989" cy="346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24928" r="4492" b="23047"/>
          <a:stretch/>
        </p:blipFill>
        <p:spPr bwMode="auto">
          <a:xfrm>
            <a:off x="7292126" y="3429000"/>
            <a:ext cx="4564818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68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6523"/>
            <a:ext cx="8805730" cy="450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8676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606CF2-1B3B-46E2-8C03-027A382D697B}"/>
              </a:ext>
            </a:extLst>
          </p:cNvPr>
          <p:cNvSpPr txBox="1"/>
          <p:nvPr/>
        </p:nvSpPr>
        <p:spPr>
          <a:xfrm>
            <a:off x="8737600" y="1196876"/>
            <a:ext cx="32657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algn="ctr"/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Pekin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46E4F0-E707-4A46-9D48-1EF993ABA53D}"/>
              </a:ext>
            </a:extLst>
          </p:cNvPr>
          <p:cNvSpPr txBox="1"/>
          <p:nvPr/>
        </p:nvSpPr>
        <p:spPr>
          <a:xfrm>
            <a:off x="8792037" y="4376999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Xaritada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4,65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1D3462-65DE-4A64-8B28-65599E3AB0B1}"/>
              </a:ext>
            </a:extLst>
          </p:cNvPr>
          <p:cNvSpPr txBox="1"/>
          <p:nvPr/>
        </p:nvSpPr>
        <p:spPr>
          <a:xfrm>
            <a:off x="429622" y="5262970"/>
            <a:ext cx="4369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1: 90 000 000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C80953-7CCF-43F8-801F-724E96A394FF}"/>
              </a:ext>
            </a:extLst>
          </p:cNvPr>
          <p:cNvSpPr txBox="1"/>
          <p:nvPr/>
        </p:nvSpPr>
        <p:spPr>
          <a:xfrm>
            <a:off x="342535" y="5922120"/>
            <a:ext cx="5006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900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255882-A21F-4DF2-8E4F-B10B45B8BFA2}"/>
              </a:ext>
            </a:extLst>
          </p:cNvPr>
          <p:cNvSpPr txBox="1"/>
          <p:nvPr/>
        </p:nvSpPr>
        <p:spPr>
          <a:xfrm>
            <a:off x="7053943" y="5463460"/>
            <a:ext cx="4891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4,65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* 900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4185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11DD9D-F927-4E04-ADE2-1819D544114F}"/>
              </a:ext>
            </a:extLst>
          </p:cNvPr>
          <p:cNvSpPr txBox="1"/>
          <p:nvPr/>
        </p:nvSpPr>
        <p:spPr>
          <a:xfrm>
            <a:off x="6096000" y="1972935"/>
            <a:ext cx="64152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oshkent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93FD7F-F10F-4CF9-89FF-98CA6F119DD8}"/>
              </a:ext>
            </a:extLst>
          </p:cNvPr>
          <p:cNvSpPr txBox="1"/>
          <p:nvPr/>
        </p:nvSpPr>
        <p:spPr>
          <a:xfrm>
            <a:off x="6908555" y="2181225"/>
            <a:ext cx="47649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Pekin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 descr="2578-entry-8-1591186194.jpg"/>
          <p:cNvPicPr>
            <a:picLocks noChangeAspect="1"/>
          </p:cNvPicPr>
          <p:nvPr/>
        </p:nvPicPr>
        <p:blipFill>
          <a:blip r:embed="rId3" cstate="print"/>
          <a:srcRect l="4286" t="29480" r="4872" b="33210"/>
          <a:stretch>
            <a:fillRect/>
          </a:stretch>
        </p:blipFill>
        <p:spPr>
          <a:xfrm rot="1094813">
            <a:off x="6107421" y="2343681"/>
            <a:ext cx="1669143" cy="34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6523"/>
            <a:ext cx="8805730" cy="450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8676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606CF2-1B3B-46E2-8C03-027A382D697B}"/>
              </a:ext>
            </a:extLst>
          </p:cNvPr>
          <p:cNvSpPr txBox="1"/>
          <p:nvPr/>
        </p:nvSpPr>
        <p:spPr>
          <a:xfrm>
            <a:off x="8724900" y="1120676"/>
            <a:ext cx="32784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algn="ctr"/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Qohira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46E4F0-E707-4A46-9D48-1EF993ABA53D}"/>
              </a:ext>
            </a:extLst>
          </p:cNvPr>
          <p:cNvSpPr txBox="1"/>
          <p:nvPr/>
        </p:nvSpPr>
        <p:spPr>
          <a:xfrm>
            <a:off x="8880937" y="4427799"/>
            <a:ext cx="2869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4,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1D3462-65DE-4A64-8B28-65599E3AB0B1}"/>
              </a:ext>
            </a:extLst>
          </p:cNvPr>
          <p:cNvSpPr txBox="1"/>
          <p:nvPr/>
        </p:nvSpPr>
        <p:spPr>
          <a:xfrm>
            <a:off x="429622" y="5262970"/>
            <a:ext cx="4369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1: 90 000 000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C80953-7CCF-43F8-801F-724E96A394FF}"/>
              </a:ext>
            </a:extLst>
          </p:cNvPr>
          <p:cNvSpPr txBox="1"/>
          <p:nvPr/>
        </p:nvSpPr>
        <p:spPr>
          <a:xfrm>
            <a:off x="342535" y="5922120"/>
            <a:ext cx="5006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900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255882-A21F-4DF2-8E4F-B10B45B8BFA2}"/>
              </a:ext>
            </a:extLst>
          </p:cNvPr>
          <p:cNvSpPr txBox="1"/>
          <p:nvPr/>
        </p:nvSpPr>
        <p:spPr>
          <a:xfrm>
            <a:off x="7053943" y="5463460"/>
            <a:ext cx="4690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4,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* 900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3690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11DD9D-F927-4E04-ADE2-1819D544114F}"/>
              </a:ext>
            </a:extLst>
          </p:cNvPr>
          <p:cNvSpPr txBox="1"/>
          <p:nvPr/>
        </p:nvSpPr>
        <p:spPr>
          <a:xfrm>
            <a:off x="6019800" y="1890385"/>
            <a:ext cx="64152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oshkent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93FD7F-F10F-4CF9-89FF-98CA6F119DD8}"/>
              </a:ext>
            </a:extLst>
          </p:cNvPr>
          <p:cNvSpPr txBox="1"/>
          <p:nvPr/>
        </p:nvSpPr>
        <p:spPr>
          <a:xfrm>
            <a:off x="5257801" y="2333625"/>
            <a:ext cx="53975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Qohira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 descr="2578-entry-8-1591186194.jpg"/>
          <p:cNvPicPr>
            <a:picLocks noChangeAspect="1"/>
          </p:cNvPicPr>
          <p:nvPr/>
        </p:nvPicPr>
        <p:blipFill>
          <a:blip r:embed="rId3" cstate="print"/>
          <a:srcRect l="4286" t="29480" r="4872" b="33210"/>
          <a:stretch>
            <a:fillRect/>
          </a:stretch>
        </p:blipFill>
        <p:spPr>
          <a:xfrm rot="20266217">
            <a:off x="5680402" y="2179229"/>
            <a:ext cx="1354793" cy="27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6523"/>
            <a:ext cx="8805730" cy="450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8676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606CF2-1B3B-46E2-8C03-027A382D697B}"/>
              </a:ext>
            </a:extLst>
          </p:cNvPr>
          <p:cNvSpPr txBox="1"/>
          <p:nvPr/>
        </p:nvSpPr>
        <p:spPr>
          <a:xfrm>
            <a:off x="8750300" y="1120676"/>
            <a:ext cx="32530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algn="ctr"/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46E4F0-E707-4A46-9D48-1EF993ABA53D}"/>
              </a:ext>
            </a:extLst>
          </p:cNvPr>
          <p:cNvSpPr txBox="1"/>
          <p:nvPr/>
        </p:nvSpPr>
        <p:spPr>
          <a:xfrm>
            <a:off x="8610600" y="4161099"/>
            <a:ext cx="3263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1D3462-65DE-4A64-8B28-65599E3AB0B1}"/>
              </a:ext>
            </a:extLst>
          </p:cNvPr>
          <p:cNvSpPr txBox="1"/>
          <p:nvPr/>
        </p:nvSpPr>
        <p:spPr>
          <a:xfrm>
            <a:off x="429622" y="5262970"/>
            <a:ext cx="4369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1: 90 000 000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C80953-7CCF-43F8-801F-724E96A394FF}"/>
              </a:ext>
            </a:extLst>
          </p:cNvPr>
          <p:cNvSpPr txBox="1"/>
          <p:nvPr/>
        </p:nvSpPr>
        <p:spPr>
          <a:xfrm>
            <a:off x="342535" y="5922120"/>
            <a:ext cx="5006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900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255882-A21F-4DF2-8E4F-B10B45B8BFA2}"/>
              </a:ext>
            </a:extLst>
          </p:cNvPr>
          <p:cNvSpPr txBox="1"/>
          <p:nvPr/>
        </p:nvSpPr>
        <p:spPr>
          <a:xfrm>
            <a:off x="7219043" y="5641260"/>
            <a:ext cx="4390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* 900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4500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11DD9D-F927-4E04-ADE2-1819D544114F}"/>
              </a:ext>
            </a:extLst>
          </p:cNvPr>
          <p:cNvSpPr txBox="1"/>
          <p:nvPr/>
        </p:nvSpPr>
        <p:spPr>
          <a:xfrm>
            <a:off x="6096000" y="1972935"/>
            <a:ext cx="64152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oshkent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C381A9-F753-4CEC-8320-13F9635CB0DE}"/>
              </a:ext>
            </a:extLst>
          </p:cNvPr>
          <p:cNvSpPr txBox="1"/>
          <p:nvPr/>
        </p:nvSpPr>
        <p:spPr>
          <a:xfrm>
            <a:off x="5789531" y="831328"/>
            <a:ext cx="136768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C381A9-F753-4CEC-8320-13F9635CB0DE}"/>
              </a:ext>
            </a:extLst>
          </p:cNvPr>
          <p:cNvSpPr txBox="1"/>
          <p:nvPr/>
        </p:nvSpPr>
        <p:spPr>
          <a:xfrm>
            <a:off x="5883874" y="5018699"/>
            <a:ext cx="129554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 descr="2578-entry-8-1591186194.jpg"/>
          <p:cNvPicPr>
            <a:picLocks noChangeAspect="1"/>
          </p:cNvPicPr>
          <p:nvPr/>
        </p:nvPicPr>
        <p:blipFill>
          <a:blip r:embed="rId3" cstate="print"/>
          <a:srcRect l="4286" t="29480" r="4872" b="33210"/>
          <a:stretch>
            <a:fillRect/>
          </a:stretch>
        </p:blipFill>
        <p:spPr>
          <a:xfrm rot="16200000">
            <a:off x="6327713" y="1754169"/>
            <a:ext cx="1833223" cy="32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19223"/>
            <a:ext cx="8805730" cy="450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8676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606CF2-1B3B-46E2-8C03-027A382D697B}"/>
              </a:ext>
            </a:extLst>
          </p:cNvPr>
          <p:cNvSpPr txBox="1"/>
          <p:nvPr/>
        </p:nvSpPr>
        <p:spPr>
          <a:xfrm>
            <a:off x="8788400" y="879376"/>
            <a:ext cx="32149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algn="ctr"/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46E4F0-E707-4A46-9D48-1EF993ABA53D}"/>
              </a:ext>
            </a:extLst>
          </p:cNvPr>
          <p:cNvSpPr txBox="1"/>
          <p:nvPr/>
        </p:nvSpPr>
        <p:spPr>
          <a:xfrm>
            <a:off x="8665292" y="4313499"/>
            <a:ext cx="3018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14,8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1D3462-65DE-4A64-8B28-65599E3AB0B1}"/>
              </a:ext>
            </a:extLst>
          </p:cNvPr>
          <p:cNvSpPr txBox="1"/>
          <p:nvPr/>
        </p:nvSpPr>
        <p:spPr>
          <a:xfrm>
            <a:off x="429622" y="5262970"/>
            <a:ext cx="4369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1: 90 000 000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C80953-7CCF-43F8-801F-724E96A394FF}"/>
              </a:ext>
            </a:extLst>
          </p:cNvPr>
          <p:cNvSpPr txBox="1"/>
          <p:nvPr/>
        </p:nvSpPr>
        <p:spPr>
          <a:xfrm>
            <a:off x="342535" y="5922120"/>
            <a:ext cx="5006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900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255882-A21F-4DF2-8E4F-B10B45B8BFA2}"/>
              </a:ext>
            </a:extLst>
          </p:cNvPr>
          <p:cNvSpPr txBox="1"/>
          <p:nvPr/>
        </p:nvSpPr>
        <p:spPr>
          <a:xfrm>
            <a:off x="6622143" y="5742860"/>
            <a:ext cx="5091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14,8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* 900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13320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11DD9D-F927-4E04-ADE2-1819D544114F}"/>
              </a:ext>
            </a:extLst>
          </p:cNvPr>
          <p:cNvSpPr txBox="1"/>
          <p:nvPr/>
        </p:nvSpPr>
        <p:spPr>
          <a:xfrm>
            <a:off x="6096000" y="1972935"/>
            <a:ext cx="64152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oshkent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C381A9-F753-4CEC-8320-13F9635CB0DE}"/>
              </a:ext>
            </a:extLst>
          </p:cNvPr>
          <p:cNvSpPr txBox="1"/>
          <p:nvPr/>
        </p:nvSpPr>
        <p:spPr>
          <a:xfrm>
            <a:off x="5789531" y="831328"/>
            <a:ext cx="136768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C381A9-F753-4CEC-8320-13F9635CB0DE}"/>
              </a:ext>
            </a:extLst>
          </p:cNvPr>
          <p:cNvSpPr txBox="1"/>
          <p:nvPr/>
        </p:nvSpPr>
        <p:spPr>
          <a:xfrm>
            <a:off x="5883874" y="5018699"/>
            <a:ext cx="129554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 descr="2578-entry-8-1591186194.jpg"/>
          <p:cNvPicPr>
            <a:picLocks noChangeAspect="1"/>
          </p:cNvPicPr>
          <p:nvPr/>
        </p:nvPicPr>
        <p:blipFill>
          <a:blip r:embed="rId3" cstate="print"/>
          <a:srcRect l="4286" t="29480" r="4872" b="33210"/>
          <a:stretch>
            <a:fillRect/>
          </a:stretch>
        </p:blipFill>
        <p:spPr>
          <a:xfrm rot="5400000">
            <a:off x="5692712" y="2973371"/>
            <a:ext cx="1579226" cy="32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к найти азимут | Автономное выжи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30" y="4101191"/>
            <a:ext cx="2778556" cy="235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avdspb.ru/Images/animated-compas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530" y="1333801"/>
            <a:ext cx="2474342" cy="247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43400"/>
            <a:ext cx="2304992" cy="2052270"/>
          </a:xfrm>
          <a:prstGeom prst="rect">
            <a:avLst/>
          </a:prstGeom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/>
          <a:srcRect l="3457"/>
          <a:stretch>
            <a:fillRect/>
          </a:stretch>
        </p:blipFill>
        <p:spPr bwMode="auto">
          <a:xfrm>
            <a:off x="6197600" y="1307193"/>
            <a:ext cx="5600700" cy="296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…</a:t>
            </a:r>
            <a:endParaRPr sz="6000" dirty="0"/>
          </a:p>
        </p:txBody>
      </p:sp>
      <p:sp>
        <p:nvSpPr>
          <p:cNvPr id="33794" name="AutoShape 2" descr="Woman hiking Illustrations and Clip Art. 5,519 Woman hiking royalty free  illustrations and drawings available to search from thousands of stock  vector EPS clipart graphic designer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people-hiking-in-the-desert-vector-21783949.jpg"/>
          <p:cNvPicPr>
            <a:picLocks noChangeAspect="1"/>
          </p:cNvPicPr>
          <p:nvPr/>
        </p:nvPicPr>
        <p:blipFill>
          <a:blip r:embed="rId6" cstate="print"/>
          <a:srcRect b="12992"/>
          <a:stretch>
            <a:fillRect/>
          </a:stretch>
        </p:blipFill>
        <p:spPr>
          <a:xfrm>
            <a:off x="3136900" y="4080110"/>
            <a:ext cx="2959100" cy="2389633"/>
          </a:xfrm>
          <a:prstGeom prst="rect">
            <a:avLst/>
          </a:prstGeom>
        </p:spPr>
      </p:pic>
      <p:pic>
        <p:nvPicPr>
          <p:cNvPr id="10" name="Рисунок 9" descr="21658715-illustration-of-a-girl-and-a-boy-holding-an-empty-book-at-the-desert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7900" y="4340678"/>
            <a:ext cx="3389642" cy="2225222"/>
          </a:xfrm>
          <a:prstGeom prst="rect">
            <a:avLst/>
          </a:prstGeom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8"/>
          <a:srcRect l="25185" t="17556" r="26759" b="30666"/>
          <a:stretch>
            <a:fillRect/>
          </a:stretch>
        </p:blipFill>
        <p:spPr bwMode="auto">
          <a:xfrm>
            <a:off x="88900" y="1275230"/>
            <a:ext cx="3492500" cy="275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707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3EE34A-E2FD-470F-9BAF-496BCEE01291}"/>
              </a:ext>
            </a:extLst>
          </p:cNvPr>
          <p:cNvSpPr txBox="1"/>
          <p:nvPr/>
        </p:nvSpPr>
        <p:spPr>
          <a:xfrm>
            <a:off x="204420" y="682041"/>
            <a:ext cx="117710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Madridgacha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7500 km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25  cm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5  cm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masshtabini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4B3732-DC53-40E7-AC21-9CABC4802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19" y="4000500"/>
            <a:ext cx="4882363" cy="25794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7D59B0-EB69-4CAE-8121-7C4ACDF446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4000" y="3892624"/>
            <a:ext cx="4559300" cy="2687367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4323B2D-45E4-43DE-99A5-ADB4C70BAB49}"/>
              </a:ext>
            </a:extLst>
          </p:cNvPr>
          <p:cNvCxnSpPr>
            <a:cxnSpLocks/>
          </p:cNvCxnSpPr>
          <p:nvPr/>
        </p:nvCxnSpPr>
        <p:spPr>
          <a:xfrm>
            <a:off x="6921500" y="4584700"/>
            <a:ext cx="1587500" cy="571500"/>
          </a:xfrm>
          <a:prstGeom prst="line">
            <a:avLst/>
          </a:prstGeom>
          <a:ln w="28575">
            <a:solidFill>
              <a:srgbClr val="A800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DD93DF6-8361-47CA-BB5F-75A6AF72E341}"/>
              </a:ext>
            </a:extLst>
          </p:cNvPr>
          <p:cNvSpPr txBox="1"/>
          <p:nvPr/>
        </p:nvSpPr>
        <p:spPr>
          <a:xfrm>
            <a:off x="204419" y="2197796"/>
            <a:ext cx="3004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- 7500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D679A6-93CA-4BD6-ABE7-0E2A560B7D76}"/>
              </a:ext>
            </a:extLst>
          </p:cNvPr>
          <p:cNvSpPr txBox="1"/>
          <p:nvPr/>
        </p:nvSpPr>
        <p:spPr>
          <a:xfrm flipH="1">
            <a:off x="204415" y="2496118"/>
            <a:ext cx="1955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  Х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4568A3-39C7-4BAC-926E-4A2D9574E4B3}"/>
              </a:ext>
            </a:extLst>
          </p:cNvPr>
          <p:cNvSpPr txBox="1"/>
          <p:nvPr/>
        </p:nvSpPr>
        <p:spPr>
          <a:xfrm flipH="1">
            <a:off x="204417" y="2839367"/>
            <a:ext cx="4717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Х =  7500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1с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/ 25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3C872E-1BE7-442B-9F87-B0B0159D6E99}"/>
              </a:ext>
            </a:extLst>
          </p:cNvPr>
          <p:cNvSpPr txBox="1"/>
          <p:nvPr/>
        </p:nvSpPr>
        <p:spPr>
          <a:xfrm>
            <a:off x="204416" y="3194550"/>
            <a:ext cx="4159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1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– 300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6EC868-D7B0-4711-B102-EFCB59AA2682}"/>
              </a:ext>
            </a:extLst>
          </p:cNvPr>
          <p:cNvSpPr txBox="1"/>
          <p:nvPr/>
        </p:nvSpPr>
        <p:spPr>
          <a:xfrm>
            <a:off x="204415" y="3549733"/>
            <a:ext cx="3697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1: 30 000 000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680B82-04C3-4EAA-AE0E-FEEDFA8B4E34}"/>
              </a:ext>
            </a:extLst>
          </p:cNvPr>
          <p:cNvSpPr txBox="1"/>
          <p:nvPr/>
        </p:nvSpPr>
        <p:spPr>
          <a:xfrm flipH="1">
            <a:off x="6771280" y="2004897"/>
            <a:ext cx="3998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7500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Х = 1*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7500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1500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7BEDA7-2076-47FE-81ED-3BD9475C44DC}"/>
              </a:ext>
            </a:extLst>
          </p:cNvPr>
          <p:cNvSpPr txBox="1"/>
          <p:nvPr/>
        </p:nvSpPr>
        <p:spPr>
          <a:xfrm>
            <a:off x="6756765" y="2950585"/>
            <a:ext cx="3971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1с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– 1500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F9C7FE-53A7-4DAC-A313-82D7733EA4B7}"/>
              </a:ext>
            </a:extLst>
          </p:cNvPr>
          <p:cNvSpPr txBox="1"/>
          <p:nvPr/>
        </p:nvSpPr>
        <p:spPr>
          <a:xfrm flipH="1">
            <a:off x="6756765" y="3326770"/>
            <a:ext cx="4361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1: 150 000 000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C2206BB-FC69-47BA-A3BF-FC77ED9814E3}"/>
              </a:ext>
            </a:extLst>
          </p:cNvPr>
          <p:cNvCxnSpPr/>
          <p:nvPr/>
        </p:nvCxnSpPr>
        <p:spPr>
          <a:xfrm>
            <a:off x="6096000" y="3659412"/>
            <a:ext cx="0" cy="2984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06500" y="6057900"/>
            <a:ext cx="10541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Madrid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95800" y="5981700"/>
            <a:ext cx="1231900" cy="2159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Toshkent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80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96582" y="1437780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548930" y="5452866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800289" y="2535360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4" y="556838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3124202" y="1277865"/>
            <a:ext cx="8830732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3BDE9-A53D-430F-873D-BE37A66F71AA}"/>
              </a:ext>
            </a:extLst>
          </p:cNvPr>
          <p:cNvSpPr txBox="1"/>
          <p:nvPr/>
        </p:nvSpPr>
        <p:spPr>
          <a:xfrm>
            <a:off x="3361401" y="1898111"/>
            <a:ext cx="84130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mavzusidagi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10614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1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61852" t="19312" r="5344" b="24476"/>
          <a:stretch>
            <a:fillRect/>
          </a:stretch>
        </p:blipFill>
        <p:spPr bwMode="auto">
          <a:xfrm>
            <a:off x="8885364" y="2461141"/>
            <a:ext cx="3039935" cy="325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603847C-5908-4F98-8173-5EEC04B3A700}"/>
              </a:ext>
            </a:extLst>
          </p:cNvPr>
          <p:cNvCxnSpPr>
            <a:cxnSpLocks/>
          </p:cNvCxnSpPr>
          <p:nvPr/>
        </p:nvCxnSpPr>
        <p:spPr>
          <a:xfrm>
            <a:off x="2729948" y="3538330"/>
            <a:ext cx="4982817" cy="2287106"/>
          </a:xfrm>
          <a:prstGeom prst="straightConnector1">
            <a:avLst/>
          </a:prstGeom>
          <a:ln w="38100">
            <a:solidFill>
              <a:srgbClr val="C00000"/>
            </a:solidFill>
            <a:headEnd w="lg" len="lg"/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ECC4C0B-BE88-498D-81A2-C1B2BA4FB51A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31300" y="3304815"/>
            <a:ext cx="1994090" cy="1335317"/>
          </a:xfrm>
          <a:prstGeom prst="straightConnector1">
            <a:avLst/>
          </a:prstGeom>
          <a:ln w="3810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Ufq</a:t>
            </a:r>
            <a:r>
              <a:rPr lang="en-US" sz="5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5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5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5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aniqlash</a:t>
            </a:r>
            <a:endParaRPr lang="en-US" sz="5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5F7065-31E8-468C-8836-573689E84217}"/>
              </a:ext>
            </a:extLst>
          </p:cNvPr>
          <p:cNvSpPr txBox="1"/>
          <p:nvPr/>
        </p:nvSpPr>
        <p:spPr>
          <a:xfrm>
            <a:off x="185530" y="1351722"/>
            <a:ext cx="118209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yuzingiz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8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</a:t>
            </a:r>
            <a:r>
              <a:rPr lang="en-US" sz="28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/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tomoningizda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EB692A-DA6E-460E-8494-9BFB4FC52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9" y="3127036"/>
            <a:ext cx="3240789" cy="291547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6045F3-CD3E-4096-BF70-A022B2B32B7F}"/>
              </a:ext>
            </a:extLst>
          </p:cNvPr>
          <p:cNvSpPr txBox="1"/>
          <p:nvPr/>
        </p:nvSpPr>
        <p:spPr>
          <a:xfrm>
            <a:off x="7712765" y="5640770"/>
            <a:ext cx="1244251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834D3A-26F4-4203-AF70-B18BC7515927}"/>
              </a:ext>
            </a:extLst>
          </p:cNvPr>
          <p:cNvSpPr txBox="1"/>
          <p:nvPr/>
        </p:nvSpPr>
        <p:spPr>
          <a:xfrm>
            <a:off x="1266630" y="3152001"/>
            <a:ext cx="14686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endParaRPr lang="en-US" sz="3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0DBA448-F3D4-45EC-A233-ABA1A7FBDF61}"/>
              </a:ext>
            </a:extLst>
          </p:cNvPr>
          <p:cNvCxnSpPr/>
          <p:nvPr/>
        </p:nvCxnSpPr>
        <p:spPr>
          <a:xfrm rot="5400000" flipH="1" flipV="1">
            <a:off x="5707328" y="4075301"/>
            <a:ext cx="1357918" cy="580574"/>
          </a:xfrm>
          <a:prstGeom prst="straightConnector1">
            <a:avLst/>
          </a:prstGeom>
          <a:ln w="3810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EA11962-F431-44ED-A7B0-7A50B9C85667}"/>
              </a:ext>
            </a:extLst>
          </p:cNvPr>
          <p:cNvSpPr txBox="1"/>
          <p:nvPr/>
        </p:nvSpPr>
        <p:spPr>
          <a:xfrm>
            <a:off x="6602246" y="3152001"/>
            <a:ext cx="12747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en-US" sz="3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DAAA1CC-588A-44E5-9E54-CB65A366997B}"/>
              </a:ext>
            </a:extLst>
          </p:cNvPr>
          <p:cNvCxnSpPr/>
          <p:nvPr/>
        </p:nvCxnSpPr>
        <p:spPr>
          <a:xfrm rot="16200000" flipH="1">
            <a:off x="5792730" y="5386330"/>
            <a:ext cx="1143568" cy="537029"/>
          </a:xfrm>
          <a:prstGeom prst="straightConnector1">
            <a:avLst/>
          </a:prstGeom>
          <a:ln w="3810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61C6948-4175-4262-8ADD-BCD61DCF8991}"/>
              </a:ext>
            </a:extLst>
          </p:cNvPr>
          <p:cNvSpPr txBox="1"/>
          <p:nvPr/>
        </p:nvSpPr>
        <p:spPr>
          <a:xfrm>
            <a:off x="5591245" y="6108493"/>
            <a:ext cx="24945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</a:t>
            </a:r>
            <a:endParaRPr lang="en-US" sz="3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980F6F-2E14-4AF2-A71B-A441CB21EBC7}"/>
              </a:ext>
            </a:extLst>
          </p:cNvPr>
          <p:cNvSpPr txBox="1"/>
          <p:nvPr/>
        </p:nvSpPr>
        <p:spPr>
          <a:xfrm>
            <a:off x="2464842" y="2703647"/>
            <a:ext cx="232307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</a:t>
            </a:r>
            <a:endParaRPr lang="en-US" sz="25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8103" y="4363357"/>
            <a:ext cx="1518425" cy="20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981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18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Ufq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aniqlash</a:t>
            </a:r>
            <a:endParaRPr lang="en-US" sz="5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sz="4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40CA5E-2920-4013-8441-2E95146CBB55}"/>
              </a:ext>
            </a:extLst>
          </p:cNvPr>
          <p:cNvSpPr txBox="1"/>
          <p:nvPr/>
        </p:nvSpPr>
        <p:spPr>
          <a:xfrm>
            <a:off x="276127" y="5239657"/>
            <a:ext cx="115094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just"/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o‘rmonda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Zuhra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cho‘lda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adashib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o‘nglab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Zuhra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botayotgan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2982098-E71C-4234-810F-802C312BE7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34"/>
          <a:stretch/>
        </p:blipFill>
        <p:spPr>
          <a:xfrm>
            <a:off x="419101" y="1290743"/>
            <a:ext cx="5317592" cy="3913846"/>
          </a:xfrm>
          <a:prstGeom prst="rect">
            <a:avLst/>
          </a:prstGeom>
        </p:spPr>
      </p:pic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0E882482-DEB8-4FA3-AD1F-CE4AF414AA69}"/>
              </a:ext>
            </a:extLst>
          </p:cNvPr>
          <p:cNvCxnSpPr>
            <a:cxnSpLocks/>
          </p:cNvCxnSpPr>
          <p:nvPr/>
        </p:nvCxnSpPr>
        <p:spPr>
          <a:xfrm>
            <a:off x="3114261" y="4002157"/>
            <a:ext cx="1762539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AutoShape 2" descr="A young girl watching the sunset at the desert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Documents and Settings\Admin\Рабочий стол\a-young-girl-watching-the-sunset-at-the-desert-vector-1573944.jpg"/>
          <p:cNvPicPr>
            <a:picLocks noChangeAspect="1" noChangeArrowheads="1"/>
          </p:cNvPicPr>
          <p:nvPr/>
        </p:nvPicPr>
        <p:blipFill>
          <a:blip r:embed="rId3"/>
          <a:srcRect r="7565" b="13465"/>
          <a:stretch>
            <a:fillRect/>
          </a:stretch>
        </p:blipFill>
        <p:spPr bwMode="auto">
          <a:xfrm>
            <a:off x="6096000" y="1259115"/>
            <a:ext cx="5411402" cy="3951514"/>
          </a:xfrm>
          <a:prstGeom prst="rect">
            <a:avLst/>
          </a:prstGeom>
          <a:noFill/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E882482-DEB8-4FA3-AD1F-CE4AF414AA6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039652" y="4254895"/>
            <a:ext cx="1208157" cy="565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15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C:\Documents and Settings\Admin\Рабочий стол\qwqw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2514958"/>
            <a:ext cx="5930900" cy="3606442"/>
          </a:xfrm>
          <a:prstGeom prst="rect">
            <a:avLst/>
          </a:prstGeom>
          <a:noFill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Ufq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aniqlash</a:t>
            </a:r>
            <a:endParaRPr lang="en-US" sz="5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sz="4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40CA5E-2920-4013-8441-2E95146CBB55}"/>
              </a:ext>
            </a:extLst>
          </p:cNvPr>
          <p:cNvSpPr txBox="1"/>
          <p:nvPr/>
        </p:nvSpPr>
        <p:spPr>
          <a:xfrm>
            <a:off x="246744" y="1264003"/>
            <a:ext cx="117688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just"/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Zuhraga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ufqning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turganliklarini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aniqlashga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chap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tomonlarida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ufqning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turishini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A5201B-29FE-415E-A5D1-53836755BA5B}"/>
              </a:ext>
            </a:extLst>
          </p:cNvPr>
          <p:cNvSpPr txBox="1"/>
          <p:nvPr/>
        </p:nvSpPr>
        <p:spPr>
          <a:xfrm>
            <a:off x="174171" y="3073400"/>
            <a:ext cx="59218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uzunroq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botadi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515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Ufq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aniqlash</a:t>
            </a:r>
            <a:endParaRPr lang="en-US" sz="5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sz="40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2982098-E71C-4234-810F-802C312BE7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34"/>
          <a:stretch/>
        </p:blipFill>
        <p:spPr>
          <a:xfrm>
            <a:off x="0" y="1203656"/>
            <a:ext cx="6099872" cy="5654344"/>
          </a:xfrm>
          <a:prstGeom prst="rect">
            <a:avLst/>
          </a:prstGeom>
        </p:spPr>
      </p:pic>
      <p:sp>
        <p:nvSpPr>
          <p:cNvPr id="4098" name="AutoShape 2" descr="A young girl watching the sunset at the desert Vector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Documents and Settings\Admin\Рабочий стол\a-young-girl-watching-the-sunset-at-the-desert-vector-1573944.jpg"/>
          <p:cNvPicPr>
            <a:picLocks noChangeAspect="1" noChangeArrowheads="1"/>
          </p:cNvPicPr>
          <p:nvPr/>
        </p:nvPicPr>
        <p:blipFill>
          <a:blip r:embed="rId3"/>
          <a:srcRect r="38231" b="13465"/>
          <a:stretch>
            <a:fillRect/>
          </a:stretch>
        </p:blipFill>
        <p:spPr bwMode="auto">
          <a:xfrm>
            <a:off x="6095998" y="1201057"/>
            <a:ext cx="6096001" cy="5693945"/>
          </a:xfrm>
          <a:prstGeom prst="rect">
            <a:avLst/>
          </a:prstGeom>
          <a:noFill/>
        </p:spPr>
      </p:pic>
      <p:cxnSp>
        <p:nvCxnSpPr>
          <p:cNvPr id="15" name="Прямая со стрелкой 14"/>
          <p:cNvCxnSpPr/>
          <p:nvPr/>
        </p:nvCxnSpPr>
        <p:spPr>
          <a:xfrm>
            <a:off x="3976914" y="4862286"/>
            <a:ext cx="1248229" cy="14514"/>
          </a:xfrm>
          <a:prstGeom prst="straightConnector1">
            <a:avLst/>
          </a:prstGeom>
          <a:ln w="5715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2771097" y="4561114"/>
            <a:ext cx="155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4672465" y="4595710"/>
            <a:ext cx="155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16200000" flipH="1">
            <a:off x="4013201" y="4855029"/>
            <a:ext cx="1153885" cy="21772"/>
          </a:xfrm>
          <a:prstGeom prst="straightConnector1">
            <a:avLst/>
          </a:prstGeom>
          <a:ln w="5715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3738546" y="3786190"/>
            <a:ext cx="155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3840146" y="5543111"/>
            <a:ext cx="155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7301818" y="2224955"/>
            <a:ext cx="1248229" cy="14514"/>
          </a:xfrm>
          <a:prstGeom prst="straightConnector1">
            <a:avLst/>
          </a:prstGeom>
          <a:ln w="5715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6270169" y="1923783"/>
            <a:ext cx="155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7997369" y="1958379"/>
            <a:ext cx="155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16200000" flipH="1">
            <a:off x="7338105" y="2217698"/>
            <a:ext cx="1153885" cy="21772"/>
          </a:xfrm>
          <a:prstGeom prst="straightConnector1">
            <a:avLst/>
          </a:prstGeom>
          <a:ln w="5715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7165048" y="1163373"/>
            <a:ext cx="155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7165050" y="2905780"/>
            <a:ext cx="155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15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3dec4af9f3bdfce5bfe6f8fda19a0b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8080" y="5118100"/>
            <a:ext cx="1403920" cy="1739900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902880"/>
              </p:ext>
            </p:extLst>
          </p:nvPr>
        </p:nvGraphicFramePr>
        <p:xfrm>
          <a:off x="183298" y="1141815"/>
          <a:ext cx="5912702" cy="555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4" imgW="7390476" imgH="7403175" progId="">
                  <p:embed/>
                </p:oleObj>
              </mc:Choice>
              <mc:Fallback>
                <p:oleObj r:id="rId4" imgW="7390476" imgH="740317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298" y="1141815"/>
                        <a:ext cx="5912702" cy="555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478366" y="0"/>
            <a:ext cx="11235267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 err="1" smtClean="0">
                <a:solidFill>
                  <a:sysClr val="window" lastClr="FFFFFF"/>
                </a:solidFill>
              </a:rPr>
              <a:t>Azimutni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kompas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yordamida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aniqlash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96000" y="1013168"/>
            <a:ext cx="58039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Azimut</a:t>
            </a:r>
            <a:r>
              <a:rPr lang="en-US" sz="3600" b="1" dirty="0" smtClean="0">
                <a:latin typeface="Arial" panose="020B0604020202020204" pitchFamily="34" charset="0"/>
              </a:rPr>
              <a:t> – </a:t>
            </a:r>
            <a:r>
              <a:rPr lang="en-US" sz="3600" b="1" dirty="0" err="1" smtClean="0">
                <a:latin typeface="Arial" panose="020B0604020202020204" pitchFamily="34" charset="0"/>
              </a:rPr>
              <a:t>joydagi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ikki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yo‘nalish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orasida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hosil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bo‘lgan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burchak</a:t>
            </a:r>
            <a:r>
              <a:rPr lang="en-US" sz="3600" b="1" dirty="0" smtClean="0">
                <a:latin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smtClean="0">
                <a:latin typeface="Arial" panose="020B0604020202020204" pitchFamily="34" charset="0"/>
              </a:rPr>
              <a:t>Bu </a:t>
            </a:r>
            <a:r>
              <a:rPr lang="en-US" sz="3600" b="1" dirty="0" err="1" smtClean="0">
                <a:latin typeface="Arial" panose="020B0604020202020204" pitchFamily="34" charset="0"/>
              </a:rPr>
              <a:t>yo‘nalishlardan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biri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doim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shimolga</a:t>
            </a:r>
            <a:r>
              <a:rPr lang="en-US" sz="3600" b="1" dirty="0" smtClean="0">
                <a:latin typeface="Arial" panose="020B0604020202020204" pitchFamily="34" charset="0"/>
              </a:rPr>
              <a:t>,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</a:rPr>
              <a:t>ikkinchisi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azimuti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aniqlanayotgan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predmetga</a:t>
            </a:r>
            <a:endParaRPr lang="en-US" sz="3600" b="1" dirty="0" smtClean="0">
              <a:latin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yo‘nalgan</a:t>
            </a:r>
            <a:r>
              <a:rPr lang="en-US" sz="3600" b="1" dirty="0" smtClean="0"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</a:rPr>
              <a:t>bo‘ladi</a:t>
            </a:r>
            <a:r>
              <a:rPr lang="en-US" sz="3600" b="1" dirty="0" smtClean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03500" y="1644134"/>
            <a:ext cx="101388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</a:rPr>
              <a:t>Shimol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27300" y="5797034"/>
            <a:ext cx="101388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</a:rPr>
              <a:t>Janub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93800" y="3663434"/>
            <a:ext cx="84878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</a:rPr>
              <a:t>G‘arb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16400" y="3676134"/>
            <a:ext cx="101388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</a:rPr>
              <a:t>Sharq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56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876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Azimutni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kompas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BDDF7C-D01A-46D3-9243-B96076EC3068}"/>
              </a:ext>
            </a:extLst>
          </p:cNvPr>
          <p:cNvSpPr txBox="1"/>
          <p:nvPr/>
        </p:nvSpPr>
        <p:spPr>
          <a:xfrm>
            <a:off x="0" y="961697"/>
            <a:ext cx="42671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Kompas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gugurt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cho‘pini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qo‘yganimizda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90°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gugurtning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ufqning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EFB43D-1135-43D9-96DC-8DF6C4299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211" y="2043681"/>
            <a:ext cx="4339703" cy="38403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0880C96-C949-43AC-BA7A-948A2E404A73}"/>
              </a:ext>
            </a:extLst>
          </p:cNvPr>
          <p:cNvSpPr txBox="1"/>
          <p:nvPr/>
        </p:nvSpPr>
        <p:spPr>
          <a:xfrm>
            <a:off x="7655222" y="1448813"/>
            <a:ext cx="715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0E678D-F5AB-4F5E-AE50-1E148BEB8AE9}"/>
              </a:ext>
            </a:extLst>
          </p:cNvPr>
          <p:cNvSpPr txBox="1"/>
          <p:nvPr/>
        </p:nvSpPr>
        <p:spPr>
          <a:xfrm>
            <a:off x="10072914" y="3733047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90°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D7E2AB-9DD9-4678-A9F4-A05F4C68955F}"/>
              </a:ext>
            </a:extLst>
          </p:cNvPr>
          <p:cNvSpPr txBox="1"/>
          <p:nvPr/>
        </p:nvSpPr>
        <p:spPr>
          <a:xfrm>
            <a:off x="7645033" y="5941503"/>
            <a:ext cx="822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180°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94D3EB-C016-41C2-805B-5DE055463BA3}"/>
              </a:ext>
            </a:extLst>
          </p:cNvPr>
          <p:cNvSpPr txBox="1"/>
          <p:nvPr/>
        </p:nvSpPr>
        <p:spPr>
          <a:xfrm>
            <a:off x="4974050" y="3707647"/>
            <a:ext cx="822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270°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BB6EE7-9E49-4EC5-AA5C-A6C00990AC4F}"/>
              </a:ext>
            </a:extLst>
          </p:cNvPr>
          <p:cNvSpPr txBox="1"/>
          <p:nvPr/>
        </p:nvSpPr>
        <p:spPr>
          <a:xfrm>
            <a:off x="10724054" y="3757643"/>
            <a:ext cx="91242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D37259-DF63-46B0-AB9C-BCEE50338AAD}"/>
              </a:ext>
            </a:extLst>
          </p:cNvPr>
          <p:cNvSpPr txBox="1"/>
          <p:nvPr/>
        </p:nvSpPr>
        <p:spPr>
          <a:xfrm>
            <a:off x="4450904" y="3198167"/>
            <a:ext cx="98777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4" name="AutoShape 2" descr="Kompas - Vikiped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605486" y="2467429"/>
            <a:ext cx="624114" cy="537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96198" y="4857760"/>
            <a:ext cx="624114" cy="537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J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67438" y="3643314"/>
            <a:ext cx="624114" cy="537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G‘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32E0666-C70C-4CAD-B7F9-C1745B6B3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4444" y="1216862"/>
            <a:ext cx="1463167" cy="2212138"/>
          </a:xfrm>
          <a:prstGeom prst="rect">
            <a:avLst/>
          </a:prstGeom>
        </p:spPr>
      </p:pic>
      <p:pic>
        <p:nvPicPr>
          <p:cNvPr id="24" name="Рисунок 23" descr="d3dec4af9f3bdfce5bfe6f8fda19a0b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204619" y="4406899"/>
            <a:ext cx="1657181" cy="2053771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080500" y="3699329"/>
            <a:ext cx="800100" cy="537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Shq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1B05392-6E05-43B5-B828-8480D870E7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416">
            <a:off x="6924827" y="2870029"/>
            <a:ext cx="2938257" cy="21389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994D3EB-C016-41C2-805B-5DE055463BA3}"/>
              </a:ext>
            </a:extLst>
          </p:cNvPr>
          <p:cNvSpPr txBox="1"/>
          <p:nvPr/>
        </p:nvSpPr>
        <p:spPr>
          <a:xfrm>
            <a:off x="4097750" y="5993647"/>
            <a:ext cx="305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270°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876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Azimutni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kompas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qlash</a:t>
            </a:r>
            <a:endParaRPr lang="en-US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911A28-6565-4071-9975-E500E4F7CAC6}"/>
              </a:ext>
            </a:extLst>
          </p:cNvPr>
          <p:cNvSpPr txBox="1"/>
          <p:nvPr/>
        </p:nvSpPr>
        <p:spPr>
          <a:xfrm>
            <a:off x="277586" y="1152072"/>
            <a:ext cx="3269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1: 5000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4992C-3033-4EF4-B04B-3E00E62B656C}"/>
              </a:ext>
            </a:extLst>
          </p:cNvPr>
          <p:cNvSpPr txBox="1"/>
          <p:nvPr/>
        </p:nvSpPr>
        <p:spPr>
          <a:xfrm>
            <a:off x="188686" y="1841098"/>
            <a:ext cx="477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sshtab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 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50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везда: 8 точек 5">
            <a:extLst>
              <a:ext uri="{FF2B5EF4-FFF2-40B4-BE49-F238E27FC236}">
                <a16:creationId xmlns:a16="http://schemas.microsoft.com/office/drawing/2014/main" id="{29115A03-6D46-4E7A-8314-5F081814BFDB}"/>
              </a:ext>
            </a:extLst>
          </p:cNvPr>
          <p:cNvSpPr/>
          <p:nvPr/>
        </p:nvSpPr>
        <p:spPr>
          <a:xfrm>
            <a:off x="1074068" y="5696860"/>
            <a:ext cx="812800" cy="602342"/>
          </a:xfrm>
          <a:prstGeom prst="star8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везда: 8 точек 6">
            <a:extLst>
              <a:ext uri="{FF2B5EF4-FFF2-40B4-BE49-F238E27FC236}">
                <a16:creationId xmlns:a16="http://schemas.microsoft.com/office/drawing/2014/main" id="{802B56C1-608A-486D-A2E6-018FDB8B800A}"/>
              </a:ext>
            </a:extLst>
          </p:cNvPr>
          <p:cNvSpPr/>
          <p:nvPr/>
        </p:nvSpPr>
        <p:spPr>
          <a:xfrm>
            <a:off x="1074068" y="3105356"/>
            <a:ext cx="812800" cy="602342"/>
          </a:xfrm>
          <a:prstGeom prst="star8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D2E4424-6D2B-468A-B5CD-9374C4C5DF89}"/>
              </a:ext>
            </a:extLst>
          </p:cNvPr>
          <p:cNvCxnSpPr>
            <a:cxnSpLocks/>
          </p:cNvCxnSpPr>
          <p:nvPr/>
        </p:nvCxnSpPr>
        <p:spPr>
          <a:xfrm>
            <a:off x="1494982" y="3831775"/>
            <a:ext cx="0" cy="16691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9524E37-90D3-4D22-AA51-7AF0F535F265}"/>
              </a:ext>
            </a:extLst>
          </p:cNvPr>
          <p:cNvSpPr txBox="1"/>
          <p:nvPr/>
        </p:nvSpPr>
        <p:spPr>
          <a:xfrm flipH="1">
            <a:off x="362857" y="4229506"/>
            <a:ext cx="1081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Звезда: 8 точек 21">
            <a:extLst>
              <a:ext uri="{FF2B5EF4-FFF2-40B4-BE49-F238E27FC236}">
                <a16:creationId xmlns:a16="http://schemas.microsoft.com/office/drawing/2014/main" id="{5C2D0FF1-6D0D-4674-861C-4EF375616391}"/>
              </a:ext>
            </a:extLst>
          </p:cNvPr>
          <p:cNvSpPr/>
          <p:nvPr/>
        </p:nvSpPr>
        <p:spPr>
          <a:xfrm>
            <a:off x="4216815" y="3150825"/>
            <a:ext cx="812800" cy="651353"/>
          </a:xfrm>
          <a:prstGeom prst="star8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D4C93F2-B01C-4510-B75F-96A540B42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3028982" y="2444010"/>
            <a:ext cx="45719" cy="211070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74F6C1D-2EEE-49ED-BE25-1C417CFDD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8491" y="3921038"/>
            <a:ext cx="45719" cy="166337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8419CD1-1C9D-4B8C-B47E-2EEEF0FFD2A2}"/>
              </a:ext>
            </a:extLst>
          </p:cNvPr>
          <p:cNvSpPr txBox="1"/>
          <p:nvPr/>
        </p:nvSpPr>
        <p:spPr>
          <a:xfrm>
            <a:off x="2634272" y="2832833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Звезда: 8 точек 27">
            <a:extLst>
              <a:ext uri="{FF2B5EF4-FFF2-40B4-BE49-F238E27FC236}">
                <a16:creationId xmlns:a16="http://schemas.microsoft.com/office/drawing/2014/main" id="{D90B9D9B-50AC-4253-AC01-994719588B9B}"/>
              </a:ext>
            </a:extLst>
          </p:cNvPr>
          <p:cNvSpPr/>
          <p:nvPr/>
        </p:nvSpPr>
        <p:spPr>
          <a:xfrm>
            <a:off x="4282415" y="5696860"/>
            <a:ext cx="812800" cy="651353"/>
          </a:xfrm>
          <a:prstGeom prst="star8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F58E6B-3034-47AB-B185-2153C4EF0ED4}"/>
              </a:ext>
            </a:extLst>
          </p:cNvPr>
          <p:cNvSpPr txBox="1"/>
          <p:nvPr/>
        </p:nvSpPr>
        <p:spPr>
          <a:xfrm>
            <a:off x="4743863" y="4229506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A396128-D777-473B-B3EF-C791F101DA5F}"/>
              </a:ext>
            </a:extLst>
          </p:cNvPr>
          <p:cNvCxnSpPr>
            <a:cxnSpLocks/>
          </p:cNvCxnSpPr>
          <p:nvPr/>
        </p:nvCxnSpPr>
        <p:spPr>
          <a:xfrm flipH="1">
            <a:off x="2025513" y="6022537"/>
            <a:ext cx="2081680" cy="0"/>
          </a:xfrm>
          <a:prstGeom prst="line">
            <a:avLst/>
          </a:prstGeom>
          <a:ln w="28575">
            <a:solidFill>
              <a:srgbClr val="1103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2FD4198-8919-4423-88C6-9650F2DBBEE3}"/>
              </a:ext>
            </a:extLst>
          </p:cNvPr>
          <p:cNvSpPr txBox="1"/>
          <p:nvPr/>
        </p:nvSpPr>
        <p:spPr>
          <a:xfrm>
            <a:off x="6096000" y="969316"/>
            <a:ext cx="59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A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B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360°li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100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88038F-0F79-4D17-96DB-12E50610459A}"/>
              </a:ext>
            </a:extLst>
          </p:cNvPr>
          <p:cNvSpPr txBox="1"/>
          <p:nvPr/>
        </p:nvSpPr>
        <p:spPr>
          <a:xfrm>
            <a:off x="6096000" y="1836057"/>
            <a:ext cx="59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 B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90°li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FD0719-3A56-4D9D-B6A3-0A73C29AE561}"/>
              </a:ext>
            </a:extLst>
          </p:cNvPr>
          <p:cNvSpPr txBox="1"/>
          <p:nvPr/>
        </p:nvSpPr>
        <p:spPr>
          <a:xfrm>
            <a:off x="6096000" y="2765335"/>
            <a:ext cx="5883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180°li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F5FA65-2A0C-47E0-A39A-923AFBD9B206}"/>
              </a:ext>
            </a:extLst>
          </p:cNvPr>
          <p:cNvSpPr txBox="1"/>
          <p:nvPr/>
        </p:nvSpPr>
        <p:spPr>
          <a:xfrm>
            <a:off x="2646205" y="6022536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94577A-16C0-411A-A0C3-6E4D4833AA79}"/>
              </a:ext>
            </a:extLst>
          </p:cNvPr>
          <p:cNvSpPr txBox="1"/>
          <p:nvPr/>
        </p:nvSpPr>
        <p:spPr>
          <a:xfrm>
            <a:off x="6096000" y="3968322"/>
            <a:ext cx="58383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lozimligini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F5C7368-C9C3-4517-93EC-6B23A56AF841}"/>
              </a:ext>
            </a:extLst>
          </p:cNvPr>
          <p:cNvCxnSpPr>
            <a:cxnSpLocks/>
          </p:cNvCxnSpPr>
          <p:nvPr/>
        </p:nvCxnSpPr>
        <p:spPr>
          <a:xfrm flipV="1">
            <a:off x="5609773" y="1666221"/>
            <a:ext cx="0" cy="727126"/>
          </a:xfrm>
          <a:prstGeom prst="straightConnector1">
            <a:avLst/>
          </a:prstGeom>
          <a:ln w="28575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9EA345B-5267-4CD7-9033-1BC4A4E30217}"/>
              </a:ext>
            </a:extLst>
          </p:cNvPr>
          <p:cNvSpPr txBox="1"/>
          <p:nvPr/>
        </p:nvSpPr>
        <p:spPr>
          <a:xfrm>
            <a:off x="5167541" y="1197847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8603A3-FB8F-478E-9E8F-9E1552303B06}"/>
              </a:ext>
            </a:extLst>
          </p:cNvPr>
          <p:cNvSpPr txBox="1"/>
          <p:nvPr/>
        </p:nvSpPr>
        <p:spPr>
          <a:xfrm>
            <a:off x="5295781" y="2458103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21300" y="5938103"/>
            <a:ext cx="65913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A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270°li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100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bosishi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4476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1" grpId="0"/>
      <p:bldP spid="22" grpId="0" animBg="1"/>
      <p:bldP spid="27" grpId="0"/>
      <p:bldP spid="28" grpId="0" animBg="1"/>
      <p:bldP spid="29" grpId="0"/>
      <p:bldP spid="11" grpId="0"/>
      <p:bldP spid="2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6776</TotalTime>
  <Words>977</Words>
  <Application>Microsoft Office PowerPoint</Application>
  <PresentationFormat>Широкоэкранный</PresentationFormat>
  <Paragraphs>171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Masofani o‘lchash</vt:lpstr>
      <vt:lpstr>Презентация PowerPoint</vt:lpstr>
      <vt:lpstr>Masofani o‘lchash</vt:lpstr>
      <vt:lpstr>Masofani o‘lchash</vt:lpstr>
      <vt:lpstr>Masofani o‘lchash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787</cp:revision>
  <dcterms:created xsi:type="dcterms:W3CDTF">2020-04-09T12:18:10Z</dcterms:created>
  <dcterms:modified xsi:type="dcterms:W3CDTF">2020-09-28T09:20:35Z</dcterms:modified>
</cp:coreProperties>
</file>