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92" r:id="rId2"/>
    <p:sldId id="398" r:id="rId3"/>
    <p:sldId id="345" r:id="rId4"/>
    <p:sldId id="395" r:id="rId5"/>
    <p:sldId id="386" r:id="rId6"/>
    <p:sldId id="396" r:id="rId7"/>
    <p:sldId id="394" r:id="rId8"/>
    <p:sldId id="348" r:id="rId9"/>
    <p:sldId id="388" r:id="rId10"/>
    <p:sldId id="383" r:id="rId11"/>
    <p:sldId id="365" r:id="rId12"/>
    <p:sldId id="389" r:id="rId13"/>
    <p:sldId id="397" r:id="rId14"/>
    <p:sldId id="390" r:id="rId15"/>
    <p:sldId id="393" r:id="rId16"/>
    <p:sldId id="326" r:id="rId17"/>
    <p:sldId id="400" r:id="rId18"/>
    <p:sldId id="401" r:id="rId19"/>
    <p:sldId id="402" r:id="rId20"/>
    <p:sldId id="391" r:id="rId21"/>
    <p:sldId id="3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FEB1EC-8F1F-4360-ADED-A8029CF6C304}">
          <p14:sldIdLst>
            <p14:sldId id="392"/>
            <p14:sldId id="398"/>
            <p14:sldId id="345"/>
            <p14:sldId id="395"/>
            <p14:sldId id="386"/>
            <p14:sldId id="396"/>
            <p14:sldId id="394"/>
            <p14:sldId id="348"/>
            <p14:sldId id="388"/>
            <p14:sldId id="383"/>
            <p14:sldId id="365"/>
            <p14:sldId id="389"/>
            <p14:sldId id="397"/>
            <p14:sldId id="390"/>
            <p14:sldId id="393"/>
            <p14:sldId id="326"/>
            <p14:sldId id="400"/>
            <p14:sldId id="401"/>
            <p14:sldId id="402"/>
            <p14:sldId id="391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3C1"/>
    <a:srgbClr val="006666"/>
    <a:srgbClr val="A80058"/>
    <a:srgbClr val="66FF33"/>
    <a:srgbClr val="F7094D"/>
    <a:srgbClr val="149C2E"/>
    <a:srgbClr val="96FD39"/>
    <a:srgbClr val="66FFCC"/>
    <a:srgbClr val="19C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6" autoAdjust="0"/>
    <p:restoredTop sz="91344" autoAdjust="0"/>
  </p:normalViewPr>
  <p:slideViewPr>
    <p:cSldViewPr snapToGrid="0">
      <p:cViewPr>
        <p:scale>
          <a:sx n="60" d="100"/>
          <a:sy n="60" d="100"/>
        </p:scale>
        <p:origin x="10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154C0-84C2-4982-A987-3F67750C643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D875-137C-4C13-BA90-335D197E9F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9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A96BE-CA75-428B-BBC5-9F2411123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8C9C93-B56B-4688-B743-CE27EA3D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FF194-9888-4803-9524-7A922856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3A54B3-30EB-4102-A714-0D118C1B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DD8B8-7C2C-41C2-AD35-83788C78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875E3-7B5D-401B-8E5B-0DDE0D76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7BC9C0-42AF-4B67-B528-692119C8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521DC-964F-4103-95BD-533B4A5C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591C6-8C3F-496B-A5BF-0B59FEE8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59CF5-FB01-4904-B725-82B047F7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A1CBC2-D8E6-43D9-A7FE-89A542F61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37D8C7-50C8-4487-96B3-0E62E054B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6BACAE-2FB2-4457-ACB3-DBE5A2A0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A25EF-42EE-47F7-8587-0F2E2A4B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A4335-7541-46CD-A9C3-F080F6A9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43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D1A39-BE46-458D-A8C9-3ECA1F12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91B14-1C95-42C3-BC3D-1E809207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B3B91-AD91-4839-B1A1-F5322208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2799F-3353-4F1F-8027-A64CE29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692C0-63AB-420A-BBA6-4B1D116B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A00E7-9554-4138-801F-03B1DE57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261F7-6D2F-472D-A2D7-C97D05160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19E90-9F1F-4381-8477-B6E8F6DD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55CA1-D94A-4AA8-A46C-6700B4F5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9DB4D-68CF-454C-AA18-268332EA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3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EADAA-AC61-4E52-BF3B-51EA2889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30279-5F09-4263-8AFC-540A919CE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4E78E2-7041-45F8-826D-EC5E792C1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AA2A53-8213-42E0-ADA6-87CABE29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11B1B4-2B5E-45D4-96DB-DCD6013E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1D893C-88C8-4076-B83F-55C516EE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D2E89-789E-4D9A-9F8B-60E3D44A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61A76B-6E7E-4CD3-9550-3549978C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8660AA-2773-46C1-8DD8-CF3778F4E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220BAE-9E4A-4BE5-B2E6-C171AD21F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57A784-E1CC-488E-AACC-B7626D31D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3E77B1-69C6-4172-B846-F85EE921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B5CBCC-F519-4D18-B73F-CD2DDBC7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E44579-D201-43DC-90A2-2795B15A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850CF-2B8D-4FE4-8786-3C575ABD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FA6FCA-F3CA-49E7-87CD-9A04E99E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226F4-717A-40D4-8A62-DD4D3161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5DA021-FE5A-4DEE-BE02-FC5A4EB3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D9E2A5-E371-4E56-B8E5-D051225F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4855D0-5EC6-401B-BF7C-02403BA5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F656C7-1346-450C-A4F0-81A228BD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CFF4F-A56C-47ED-B778-620CF2F1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F2F68-BAB9-4276-B107-B575B064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91BFD8-4780-44FE-9170-D6B5468F9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AA14E1-4B64-4F3A-B5A9-6B548362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89B814-88FA-4737-B961-5BFE7E9E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F5A97-EC61-415E-8ED6-C37BA8EC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BF11-5E3D-47CF-B973-19DC878F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BF2653-A83F-483A-BD91-9CDFA7123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4F1DB-236B-4DCF-9DE8-D792FCA7B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0C578-A931-4CED-9D4F-3D364C03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8FE6C5-DC22-4EE5-BBA4-4A3F544D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EF9DE-4CB2-4511-848B-7C758534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7DBC3-9780-4C82-84C5-21DDB222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D25FE5-3EE5-4F83-82C3-3F1027D8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B8A18-8814-40D0-B6CD-E8F30F178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4DC6-9373-4927-9723-F2D54102B2A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13629-378D-4E24-84CB-781E75EEE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1704A-6C59-4C37-A1CF-917030A72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B3D8-C38B-4518-AB0A-53B4E875C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5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8578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2847" y="2704210"/>
            <a:ext cx="7141701" cy="22458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72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</a:t>
            </a: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Arial"/>
                <a:cs typeface="Arial"/>
              </a:rPr>
              <a:t>mashg‘ulot</a:t>
            </a:r>
            <a:endParaRPr lang="ru-RU" sz="7200" b="1" spc="1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1053" y="2643075"/>
            <a:ext cx="727405" cy="18537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3304029" y="288069"/>
            <a:ext cx="595392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 smtClean="0">
                <a:solidFill>
                  <a:sysClr val="window" lastClr="FFFFFF"/>
                </a:solidFill>
              </a:rPr>
              <a:t>Geografiya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755403" y="302622"/>
            <a:ext cx="953552" cy="1323385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1166321" y="893261"/>
            <a:ext cx="131717" cy="229832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2"/>
          </p:nvPr>
        </p:nvSpPr>
        <p:spPr>
          <a:xfrm>
            <a:off x="8551391" y="2921386"/>
            <a:ext cx="3328416" cy="3407438"/>
          </a:xfrm>
        </p:spPr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625" y="1935834"/>
            <a:ext cx="4200656" cy="357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111BC1-B216-41AF-81DC-F6B66CC30D8F}"/>
              </a:ext>
            </a:extLst>
          </p:cNvPr>
          <p:cNvSpPr/>
          <p:nvPr/>
        </p:nvSpPr>
        <p:spPr>
          <a:xfrm>
            <a:off x="10160001" y="340722"/>
            <a:ext cx="1480430" cy="1098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3AD83-2093-49F0-9D50-6E8A711A2E25}"/>
              </a:ext>
            </a:extLst>
          </p:cNvPr>
          <p:cNvSpPr txBox="1"/>
          <p:nvPr/>
        </p:nvSpPr>
        <p:spPr>
          <a:xfrm>
            <a:off x="10221932" y="595030"/>
            <a:ext cx="573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54A99-43E5-4022-BC85-8B738499F6A6}"/>
              </a:ext>
            </a:extLst>
          </p:cNvPr>
          <p:cNvSpPr txBox="1"/>
          <p:nvPr/>
        </p:nvSpPr>
        <p:spPr>
          <a:xfrm flipH="1">
            <a:off x="10703288" y="682335"/>
            <a:ext cx="84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5667" y="4910202"/>
            <a:ext cx="727405" cy="142066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</p:spTree>
    <p:extLst>
      <p:ext uri="{BB962C8B-B14F-4D97-AF65-F5344CB8AC3E}">
        <p14:creationId xmlns:p14="http://schemas.microsoft.com/office/powerpoint/2010/main" val="19434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6401A-34C8-461F-92D5-2C25CC5E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8"/>
          </a:xfrm>
          <a:solidFill>
            <a:srgbClr val="1103C1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2BD1A-CFE0-484E-9086-B23FDE43D033}"/>
              </a:ext>
            </a:extLst>
          </p:cNvPr>
          <p:cNvSpPr txBox="1"/>
          <p:nvPr/>
        </p:nvSpPr>
        <p:spPr>
          <a:xfrm>
            <a:off x="7184572" y="1266857"/>
            <a:ext cx="5007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alpinistlari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qadamlab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o‘lchashdan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foydalanishdi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9FC8F9-2631-477C-93A9-FD0B0ED4B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56" y="3072880"/>
            <a:ext cx="5491843" cy="3202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92BD1A-CFE0-484E-9086-B23FDE43D033}"/>
              </a:ext>
            </a:extLst>
          </p:cNvPr>
          <p:cNvSpPr txBox="1"/>
          <p:nvPr/>
        </p:nvSpPr>
        <p:spPr>
          <a:xfrm>
            <a:off x="181013" y="1220269"/>
            <a:ext cx="6234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alpinistlar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uylaridan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tog‘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etagigacha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o‘lchamoqchi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31428" y="5152571"/>
            <a:ext cx="5165271" cy="362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2719388"/>
            <a:ext cx="6139544" cy="38860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620500" y="4851400"/>
            <a:ext cx="304800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9788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97290" y="3136050"/>
            <a:ext cx="3396343" cy="3135086"/>
          </a:xfrm>
          <a:prstGeom prst="ellipse">
            <a:avLst/>
          </a:prstGeom>
          <a:ln>
            <a:solidFill>
              <a:srgbClr val="0066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350320" y="4569727"/>
            <a:ext cx="323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spc="21" dirty="0"/>
              <a:t>0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966606" y="1171173"/>
            <a:ext cx="4558394" cy="35532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675573" y="3790401"/>
            <a:ext cx="263242" cy="22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675572" y="4832541"/>
            <a:ext cx="1349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17931" y="4308117"/>
            <a:ext cx="3501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_ _ _ _ _ _ _ _ _ _ _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362702">
            <a:off x="6545274" y="2136868"/>
            <a:ext cx="117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 </a:t>
            </a:r>
            <a:r>
              <a:rPr lang="en-US" sz="2800" b="1" dirty="0" err="1" smtClean="0"/>
              <a:t>metr</a:t>
            </a:r>
            <a:endParaRPr lang="ru-RU" sz="2800" b="1" dirty="0"/>
          </a:p>
        </p:txBody>
      </p:sp>
      <p:sp>
        <p:nvSpPr>
          <p:cNvPr id="3" name="Дуга 2"/>
          <p:cNvSpPr/>
          <p:nvPr/>
        </p:nvSpPr>
        <p:spPr>
          <a:xfrm>
            <a:off x="7274577" y="2570747"/>
            <a:ext cx="4350603" cy="4211053"/>
          </a:xfrm>
          <a:prstGeom prst="arc">
            <a:avLst>
              <a:gd name="adj1" fmla="val 13547394"/>
              <a:gd name="adj2" fmla="val 12865035"/>
            </a:avLst>
          </a:prstGeom>
          <a:ln>
            <a:solidFill>
              <a:srgbClr val="F70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859031" y="2786740"/>
            <a:ext cx="88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1 </a:t>
            </a:r>
            <a:r>
              <a:rPr lang="en-US" sz="2000" b="1" dirty="0" err="1" smtClean="0"/>
              <a:t>metr</a:t>
            </a:r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5F3DD-00A2-4FD6-B3D9-F019DE646512}"/>
              </a:ext>
            </a:extLst>
          </p:cNvPr>
          <p:cNvSpPr txBox="1"/>
          <p:nvPr/>
        </p:nvSpPr>
        <p:spPr>
          <a:xfrm>
            <a:off x="2985" y="4220496"/>
            <a:ext cx="5034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alpinistlari</a:t>
            </a:r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alpinistlariga</a:t>
            </a:r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aniqroq</a:t>
            </a:r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natijaga</a:t>
            </a:r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erishdi</a:t>
            </a:r>
            <a:r>
              <a:rPr lang="en-US" sz="32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92BD1A-CFE0-484E-9086-B23FDE43D033}"/>
              </a:ext>
            </a:extLst>
          </p:cNvPr>
          <p:cNvSpPr txBox="1"/>
          <p:nvPr/>
        </p:nvSpPr>
        <p:spPr>
          <a:xfrm>
            <a:off x="145661" y="979038"/>
            <a:ext cx="49493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alpinistlari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g‘ildirakdan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foydalanishdi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Aytingchi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o‘lchashda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aniqroq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erishadi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6401A-34C8-461F-92D5-2C25CC5E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8"/>
          </a:xfrm>
          <a:solidFill>
            <a:srgbClr val="1103C1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902036-3C1E-4B55-8C2C-88A63D50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04" y="1380754"/>
            <a:ext cx="2807153" cy="3367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AA9EFB-FC5C-4DF7-82BB-12D9354C5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29" y="1277259"/>
            <a:ext cx="4352467" cy="34708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22171" y="1224731"/>
            <a:ext cx="46445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Abbos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Nigina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o‘zlari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yashaydigan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joydan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yangi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qurilgan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uylargacha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masofani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yasama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o‘lchov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g‘ildirak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hamda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qadamlab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o‘lchash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yordamida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aniqlamoqchi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bo‘lishdi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9313" y="5064036"/>
            <a:ext cx="11538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yasama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o‘lchov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g‘ildirakning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ovozi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75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marta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chiqqanini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qadamlar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esa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150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bo‘lganligini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aniqlashdi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Aziz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o‘quvchilar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ularga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masofani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hisoblashda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yordamlashing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6401A-34C8-461F-92D5-2C25CC5E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8"/>
          </a:xfrm>
          <a:solidFill>
            <a:srgbClr val="1103C1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902036-3C1E-4B55-8C2C-88A63D50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04" y="1380754"/>
            <a:ext cx="2807153" cy="3367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AA9EFB-FC5C-4DF7-82BB-12D9354C5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29" y="1277259"/>
            <a:ext cx="4352467" cy="347080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40A2E50-A4D3-4384-A55F-AF255CD90DA3}"/>
              </a:ext>
            </a:extLst>
          </p:cNvPr>
          <p:cNvCxnSpPr/>
          <p:nvPr/>
        </p:nvCxnSpPr>
        <p:spPr>
          <a:xfrm flipV="1">
            <a:off x="3497943" y="4356100"/>
            <a:ext cx="4134757" cy="272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DC232E-969D-431D-9A05-2801EDA38048}"/>
              </a:ext>
            </a:extLst>
          </p:cNvPr>
          <p:cNvSpPr txBox="1"/>
          <p:nvPr/>
        </p:nvSpPr>
        <p:spPr>
          <a:xfrm>
            <a:off x="3414434" y="1440542"/>
            <a:ext cx="46217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g‘ildirakning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ovozi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742950" indent="-742950" algn="ctr">
              <a:buAutoNum type="arabicPlain" startAt="75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eshitildi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55CFE-BE2E-46D9-8763-B3881537E094}"/>
              </a:ext>
            </a:extLst>
          </p:cNvPr>
          <p:cNvSpPr txBox="1"/>
          <p:nvPr/>
        </p:nvSpPr>
        <p:spPr>
          <a:xfrm>
            <a:off x="3501410" y="3721472"/>
            <a:ext cx="397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Qadamlar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90267-545F-48B4-84AE-4D9322B857E2}"/>
              </a:ext>
            </a:extLst>
          </p:cNvPr>
          <p:cNvSpPr txBox="1"/>
          <p:nvPr/>
        </p:nvSpPr>
        <p:spPr>
          <a:xfrm>
            <a:off x="197304" y="4944259"/>
            <a:ext cx="1199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g‘ildirakning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ovozi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eshitilgani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2A0A97-F7DA-4930-A0AF-9D3AA602F2C9}"/>
              </a:ext>
            </a:extLst>
          </p:cNvPr>
          <p:cNvSpPr txBox="1"/>
          <p:nvPr/>
        </p:nvSpPr>
        <p:spPr>
          <a:xfrm flipH="1">
            <a:off x="95250" y="5654863"/>
            <a:ext cx="1200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- 75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50 cm </a:t>
            </a:r>
            <a:r>
              <a:rPr lang="ru-RU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7500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   7500 cm = 75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 b="9753"/>
          <a:stretch>
            <a:fillRect/>
          </a:stretch>
        </p:blipFill>
        <p:spPr bwMode="auto">
          <a:xfrm flipH="1">
            <a:off x="8382000" y="1186512"/>
            <a:ext cx="3524474" cy="243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6401A-34C8-461F-92D5-2C25CC5E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8"/>
          </a:xfrm>
          <a:solidFill>
            <a:srgbClr val="1103C1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6A6E96-FA0E-4B56-ADDC-0CCDBEF40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5" y="1262742"/>
            <a:ext cx="3381828" cy="25892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48ED81-D98C-435F-95E9-9AAFA805C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287" y="3851954"/>
            <a:ext cx="4061998" cy="2737757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928F18-24DC-4466-A70C-C3FCD6FCECEE}"/>
              </a:ext>
            </a:extLst>
          </p:cNvPr>
          <p:cNvCxnSpPr>
            <a:cxnSpLocks/>
          </p:cNvCxnSpPr>
          <p:nvPr/>
        </p:nvCxnSpPr>
        <p:spPr>
          <a:xfrm>
            <a:off x="3632200" y="2141764"/>
            <a:ext cx="4279900" cy="2218871"/>
          </a:xfrm>
          <a:prstGeom prst="line">
            <a:avLst/>
          </a:prstGeom>
          <a:ln w="38100">
            <a:solidFill>
              <a:srgbClr val="A800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BFD1614-3435-4FE7-A1B1-29FEBE6C13EF}"/>
              </a:ext>
            </a:extLst>
          </p:cNvPr>
          <p:cNvSpPr txBox="1"/>
          <p:nvPr/>
        </p:nvSpPr>
        <p:spPr>
          <a:xfrm>
            <a:off x="2888724" y="1591121"/>
            <a:ext cx="62869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E47C43-BFD3-4CBD-9145-2874AE888267}"/>
              </a:ext>
            </a:extLst>
          </p:cNvPr>
          <p:cNvSpPr txBox="1"/>
          <p:nvPr/>
        </p:nvSpPr>
        <p:spPr>
          <a:xfrm>
            <a:off x="8049986" y="4194854"/>
            <a:ext cx="5515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03928-2837-4196-9676-F063ABA062ED}"/>
              </a:ext>
            </a:extLst>
          </p:cNvPr>
          <p:cNvSpPr txBox="1"/>
          <p:nvPr/>
        </p:nvSpPr>
        <p:spPr>
          <a:xfrm rot="1504254">
            <a:off x="4512226" y="3105834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E8872D-0750-4664-B797-7B30A09EE327}"/>
              </a:ext>
            </a:extLst>
          </p:cNvPr>
          <p:cNvSpPr txBox="1"/>
          <p:nvPr/>
        </p:nvSpPr>
        <p:spPr>
          <a:xfrm>
            <a:off x="203200" y="4110366"/>
            <a:ext cx="73700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A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qishloqlar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o‘tganliklari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qishloqlar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971F64-EF05-4464-AF05-A74FB4C4A863}"/>
              </a:ext>
            </a:extLst>
          </p:cNvPr>
          <p:cNvSpPr txBox="1"/>
          <p:nvPr/>
        </p:nvSpPr>
        <p:spPr>
          <a:xfrm>
            <a:off x="1256214" y="5836893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* 5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1355" y="1382876"/>
            <a:ext cx="33476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Piyodaning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qadami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km.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12176942" cy="109989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2334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2158818" y="185284"/>
            <a:ext cx="7875992" cy="861409"/>
          </a:xfrm>
          <a:prstGeom prst="rect">
            <a:avLst/>
          </a:prstGeom>
        </p:spPr>
        <p:txBody>
          <a:bodyPr vert="horz" wrap="square" lIns="0" tIns="3011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190" algn="ctr" defTabSz="1885679">
              <a:spcBef>
                <a:spcPts val="235"/>
              </a:spcBef>
              <a:defRPr/>
            </a:pPr>
            <a:r>
              <a:rPr lang="en-US" sz="5400" kern="0" spc="20" dirty="0">
                <a:solidFill>
                  <a:sysClr val="window" lastClr="FFFFFF"/>
                </a:solidFill>
              </a:rPr>
              <a:t>MASSHTAB</a:t>
            </a:r>
            <a:r>
              <a:rPr lang="en-US" sz="4677" kern="0" spc="20" dirty="0">
                <a:solidFill>
                  <a:sysClr val="window" lastClr="FFFFFF"/>
                </a:solidFill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7643" y="1165858"/>
            <a:ext cx="11396714" cy="189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97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Masshtab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9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joydagi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9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masofaning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9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chizmada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3897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897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</a:t>
            </a:r>
            <a:r>
              <a:rPr lang="en-US" sz="389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9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xaritada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9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tasvirlaganda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9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necha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9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marta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9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kichraytirilganligini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97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ko‘rsatuvchi</a:t>
            </a:r>
            <a:r>
              <a:rPr lang="en-US" sz="3897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9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kasr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9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sondir</a:t>
            </a:r>
            <a:r>
              <a:rPr lang="en-US" sz="389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89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484" r="1290" b="4847"/>
          <a:stretch>
            <a:fillRect/>
          </a:stretch>
        </p:blipFill>
        <p:spPr bwMode="auto">
          <a:xfrm>
            <a:off x="405311" y="3067957"/>
            <a:ext cx="6693989" cy="346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24928" r="4492" b="23047"/>
          <a:stretch/>
        </p:blipFill>
        <p:spPr bwMode="auto">
          <a:xfrm>
            <a:off x="7292126" y="3429000"/>
            <a:ext cx="4564818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6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6523"/>
            <a:ext cx="8805730" cy="450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8676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masshtabidan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606CF2-1B3B-46E2-8C03-027A382D697B}"/>
              </a:ext>
            </a:extLst>
          </p:cNvPr>
          <p:cNvSpPr txBox="1"/>
          <p:nvPr/>
        </p:nvSpPr>
        <p:spPr>
          <a:xfrm>
            <a:off x="8737600" y="1196876"/>
            <a:ext cx="3265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masshtabidan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algn="ctr"/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Pekin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oralig‘idagi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kilometr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hisobida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46E4F0-E707-4A46-9D48-1EF993ABA53D}"/>
              </a:ext>
            </a:extLst>
          </p:cNvPr>
          <p:cNvSpPr txBox="1"/>
          <p:nvPr/>
        </p:nvSpPr>
        <p:spPr>
          <a:xfrm>
            <a:off x="8792037" y="4376999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Xaritada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4,65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1D3462-65DE-4A64-8B28-65599E3AB0B1}"/>
              </a:ext>
            </a:extLst>
          </p:cNvPr>
          <p:cNvSpPr txBox="1"/>
          <p:nvPr/>
        </p:nvSpPr>
        <p:spPr>
          <a:xfrm>
            <a:off x="429622" y="5262970"/>
            <a:ext cx="4369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1: 90 000 000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C80953-7CCF-43F8-801F-724E96A394FF}"/>
              </a:ext>
            </a:extLst>
          </p:cNvPr>
          <p:cNvSpPr txBox="1"/>
          <p:nvPr/>
        </p:nvSpPr>
        <p:spPr>
          <a:xfrm>
            <a:off x="342535" y="5922120"/>
            <a:ext cx="5006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900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55882-A21F-4DF2-8E4F-B10B45B8BFA2}"/>
              </a:ext>
            </a:extLst>
          </p:cNvPr>
          <p:cNvSpPr txBox="1"/>
          <p:nvPr/>
        </p:nvSpPr>
        <p:spPr>
          <a:xfrm>
            <a:off x="7053943" y="5463460"/>
            <a:ext cx="489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4,65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* 900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= 4185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1DD9D-F927-4E04-ADE2-1819D544114F}"/>
              </a:ext>
            </a:extLst>
          </p:cNvPr>
          <p:cNvSpPr txBox="1"/>
          <p:nvPr/>
        </p:nvSpPr>
        <p:spPr>
          <a:xfrm>
            <a:off x="6096000" y="1972935"/>
            <a:ext cx="6415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oshkent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3FD7F-F10F-4CF9-89FF-98CA6F119DD8}"/>
              </a:ext>
            </a:extLst>
          </p:cNvPr>
          <p:cNvSpPr txBox="1"/>
          <p:nvPr/>
        </p:nvSpPr>
        <p:spPr>
          <a:xfrm>
            <a:off x="6908555" y="2181225"/>
            <a:ext cx="47649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Pekin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2578-entry-8-1591186194.jpg"/>
          <p:cNvPicPr>
            <a:picLocks noChangeAspect="1"/>
          </p:cNvPicPr>
          <p:nvPr/>
        </p:nvPicPr>
        <p:blipFill>
          <a:blip r:embed="rId3" cstate="print"/>
          <a:srcRect l="4286" t="29480" r="4872" b="33210"/>
          <a:stretch>
            <a:fillRect/>
          </a:stretch>
        </p:blipFill>
        <p:spPr>
          <a:xfrm rot="1094813">
            <a:off x="6107421" y="2343681"/>
            <a:ext cx="1669143" cy="3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6523"/>
            <a:ext cx="8805730" cy="450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8676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masshtabidan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606CF2-1B3B-46E2-8C03-027A382D697B}"/>
              </a:ext>
            </a:extLst>
          </p:cNvPr>
          <p:cNvSpPr txBox="1"/>
          <p:nvPr/>
        </p:nvSpPr>
        <p:spPr>
          <a:xfrm>
            <a:off x="8724900" y="1120676"/>
            <a:ext cx="3278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masshtabidan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algn="ctr"/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Qohira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oralig‘idagi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kilometr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hisobida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46E4F0-E707-4A46-9D48-1EF993ABA53D}"/>
              </a:ext>
            </a:extLst>
          </p:cNvPr>
          <p:cNvSpPr txBox="1"/>
          <p:nvPr/>
        </p:nvSpPr>
        <p:spPr>
          <a:xfrm>
            <a:off x="8880937" y="4427799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Xaritada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1D3462-65DE-4A64-8B28-65599E3AB0B1}"/>
              </a:ext>
            </a:extLst>
          </p:cNvPr>
          <p:cNvSpPr txBox="1"/>
          <p:nvPr/>
        </p:nvSpPr>
        <p:spPr>
          <a:xfrm>
            <a:off x="429622" y="5262970"/>
            <a:ext cx="4369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1: 90 000 000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C80953-7CCF-43F8-801F-724E96A394FF}"/>
              </a:ext>
            </a:extLst>
          </p:cNvPr>
          <p:cNvSpPr txBox="1"/>
          <p:nvPr/>
        </p:nvSpPr>
        <p:spPr>
          <a:xfrm>
            <a:off x="342535" y="5922120"/>
            <a:ext cx="5006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900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55882-A21F-4DF2-8E4F-B10B45B8BFA2}"/>
              </a:ext>
            </a:extLst>
          </p:cNvPr>
          <p:cNvSpPr txBox="1"/>
          <p:nvPr/>
        </p:nvSpPr>
        <p:spPr>
          <a:xfrm>
            <a:off x="7053943" y="5463460"/>
            <a:ext cx="4690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* 900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3690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1DD9D-F927-4E04-ADE2-1819D544114F}"/>
              </a:ext>
            </a:extLst>
          </p:cNvPr>
          <p:cNvSpPr txBox="1"/>
          <p:nvPr/>
        </p:nvSpPr>
        <p:spPr>
          <a:xfrm>
            <a:off x="6019800" y="1890385"/>
            <a:ext cx="6415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oshkent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3FD7F-F10F-4CF9-89FF-98CA6F119DD8}"/>
              </a:ext>
            </a:extLst>
          </p:cNvPr>
          <p:cNvSpPr txBox="1"/>
          <p:nvPr/>
        </p:nvSpPr>
        <p:spPr>
          <a:xfrm>
            <a:off x="5257801" y="2333625"/>
            <a:ext cx="53975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Qohira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2578-entry-8-1591186194.jpg"/>
          <p:cNvPicPr>
            <a:picLocks noChangeAspect="1"/>
          </p:cNvPicPr>
          <p:nvPr/>
        </p:nvPicPr>
        <p:blipFill>
          <a:blip r:embed="rId3" cstate="print"/>
          <a:srcRect l="4286" t="29480" r="4872" b="33210"/>
          <a:stretch>
            <a:fillRect/>
          </a:stretch>
        </p:blipFill>
        <p:spPr>
          <a:xfrm rot="20266217">
            <a:off x="5680402" y="2179229"/>
            <a:ext cx="1354793" cy="2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6523"/>
            <a:ext cx="8805730" cy="450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8676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masshtabidan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606CF2-1B3B-46E2-8C03-027A382D697B}"/>
              </a:ext>
            </a:extLst>
          </p:cNvPr>
          <p:cNvSpPr txBox="1"/>
          <p:nvPr/>
        </p:nvSpPr>
        <p:spPr>
          <a:xfrm>
            <a:off x="8750300" y="1120676"/>
            <a:ext cx="3253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masshtabidan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algn="ctr"/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oralig‘idagi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kilometr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hisobida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46E4F0-E707-4A46-9D48-1EF993ABA53D}"/>
              </a:ext>
            </a:extLst>
          </p:cNvPr>
          <p:cNvSpPr txBox="1"/>
          <p:nvPr/>
        </p:nvSpPr>
        <p:spPr>
          <a:xfrm>
            <a:off x="8610600" y="4161099"/>
            <a:ext cx="326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1D3462-65DE-4A64-8B28-65599E3AB0B1}"/>
              </a:ext>
            </a:extLst>
          </p:cNvPr>
          <p:cNvSpPr txBox="1"/>
          <p:nvPr/>
        </p:nvSpPr>
        <p:spPr>
          <a:xfrm>
            <a:off x="429622" y="5262970"/>
            <a:ext cx="4369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1: 90 000 000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C80953-7CCF-43F8-801F-724E96A394FF}"/>
              </a:ext>
            </a:extLst>
          </p:cNvPr>
          <p:cNvSpPr txBox="1"/>
          <p:nvPr/>
        </p:nvSpPr>
        <p:spPr>
          <a:xfrm>
            <a:off x="342535" y="5922120"/>
            <a:ext cx="5006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900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55882-A21F-4DF2-8E4F-B10B45B8BFA2}"/>
              </a:ext>
            </a:extLst>
          </p:cNvPr>
          <p:cNvSpPr txBox="1"/>
          <p:nvPr/>
        </p:nvSpPr>
        <p:spPr>
          <a:xfrm>
            <a:off x="7219043" y="5641260"/>
            <a:ext cx="4390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* 900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4500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1DD9D-F927-4E04-ADE2-1819D544114F}"/>
              </a:ext>
            </a:extLst>
          </p:cNvPr>
          <p:cNvSpPr txBox="1"/>
          <p:nvPr/>
        </p:nvSpPr>
        <p:spPr>
          <a:xfrm>
            <a:off x="6096000" y="1972935"/>
            <a:ext cx="6415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oshkent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381A9-F753-4CEC-8320-13F9635CB0DE}"/>
              </a:ext>
            </a:extLst>
          </p:cNvPr>
          <p:cNvSpPr txBox="1"/>
          <p:nvPr/>
        </p:nvSpPr>
        <p:spPr>
          <a:xfrm>
            <a:off x="5789531" y="831328"/>
            <a:ext cx="13676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C381A9-F753-4CEC-8320-13F9635CB0DE}"/>
              </a:ext>
            </a:extLst>
          </p:cNvPr>
          <p:cNvSpPr txBox="1"/>
          <p:nvPr/>
        </p:nvSpPr>
        <p:spPr>
          <a:xfrm>
            <a:off x="5883874" y="5018699"/>
            <a:ext cx="12955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2578-entry-8-1591186194.jpg"/>
          <p:cNvPicPr>
            <a:picLocks noChangeAspect="1"/>
          </p:cNvPicPr>
          <p:nvPr/>
        </p:nvPicPr>
        <p:blipFill>
          <a:blip r:embed="rId3" cstate="print"/>
          <a:srcRect l="4286" t="29480" r="4872" b="33210"/>
          <a:stretch>
            <a:fillRect/>
          </a:stretch>
        </p:blipFill>
        <p:spPr>
          <a:xfrm rot="16200000">
            <a:off x="6327713" y="1754169"/>
            <a:ext cx="1833223" cy="3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9223"/>
            <a:ext cx="8805730" cy="450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8676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masshtabidan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606CF2-1B3B-46E2-8C03-027A382D697B}"/>
              </a:ext>
            </a:extLst>
          </p:cNvPr>
          <p:cNvSpPr txBox="1"/>
          <p:nvPr/>
        </p:nvSpPr>
        <p:spPr>
          <a:xfrm>
            <a:off x="8788400" y="879376"/>
            <a:ext cx="3214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masshtabidan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algn="ctr"/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oralig‘idagi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kilometr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hisobida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46E4F0-E707-4A46-9D48-1EF993ABA53D}"/>
              </a:ext>
            </a:extLst>
          </p:cNvPr>
          <p:cNvSpPr txBox="1"/>
          <p:nvPr/>
        </p:nvSpPr>
        <p:spPr>
          <a:xfrm>
            <a:off x="8665292" y="4313499"/>
            <a:ext cx="301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14,8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1D3462-65DE-4A64-8B28-65599E3AB0B1}"/>
              </a:ext>
            </a:extLst>
          </p:cNvPr>
          <p:cNvSpPr txBox="1"/>
          <p:nvPr/>
        </p:nvSpPr>
        <p:spPr>
          <a:xfrm>
            <a:off x="429622" y="5262970"/>
            <a:ext cx="4369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1: 90 000 000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C80953-7CCF-43F8-801F-724E96A394FF}"/>
              </a:ext>
            </a:extLst>
          </p:cNvPr>
          <p:cNvSpPr txBox="1"/>
          <p:nvPr/>
        </p:nvSpPr>
        <p:spPr>
          <a:xfrm>
            <a:off x="342535" y="5922120"/>
            <a:ext cx="5006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900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55882-A21F-4DF2-8E4F-B10B45B8BFA2}"/>
              </a:ext>
            </a:extLst>
          </p:cNvPr>
          <p:cNvSpPr txBox="1"/>
          <p:nvPr/>
        </p:nvSpPr>
        <p:spPr>
          <a:xfrm>
            <a:off x="6622143" y="5742860"/>
            <a:ext cx="509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14,8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* 900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13320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1DD9D-F927-4E04-ADE2-1819D544114F}"/>
              </a:ext>
            </a:extLst>
          </p:cNvPr>
          <p:cNvSpPr txBox="1"/>
          <p:nvPr/>
        </p:nvSpPr>
        <p:spPr>
          <a:xfrm>
            <a:off x="6096000" y="1972935"/>
            <a:ext cx="6415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oshkent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381A9-F753-4CEC-8320-13F9635CB0DE}"/>
              </a:ext>
            </a:extLst>
          </p:cNvPr>
          <p:cNvSpPr txBox="1"/>
          <p:nvPr/>
        </p:nvSpPr>
        <p:spPr>
          <a:xfrm>
            <a:off x="5789531" y="831328"/>
            <a:ext cx="13676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C381A9-F753-4CEC-8320-13F9635CB0DE}"/>
              </a:ext>
            </a:extLst>
          </p:cNvPr>
          <p:cNvSpPr txBox="1"/>
          <p:nvPr/>
        </p:nvSpPr>
        <p:spPr>
          <a:xfrm>
            <a:off x="5883874" y="5018699"/>
            <a:ext cx="12955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2578-entry-8-1591186194.jpg"/>
          <p:cNvPicPr>
            <a:picLocks noChangeAspect="1"/>
          </p:cNvPicPr>
          <p:nvPr/>
        </p:nvPicPr>
        <p:blipFill>
          <a:blip r:embed="rId3" cstate="print"/>
          <a:srcRect l="4286" t="29480" r="4872" b="33210"/>
          <a:stretch>
            <a:fillRect/>
          </a:stretch>
        </p:blipFill>
        <p:spPr>
          <a:xfrm rot="5400000">
            <a:off x="5692712" y="2973371"/>
            <a:ext cx="1579226" cy="3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к найти азимут | Автономное выжи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0" y="4101191"/>
            <a:ext cx="2778556" cy="23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avdspb.ru/Images/animated-compas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30" y="1333801"/>
            <a:ext cx="2474342" cy="24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43400"/>
            <a:ext cx="2304992" cy="205227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/>
          <a:srcRect l="3457"/>
          <a:stretch>
            <a:fillRect/>
          </a:stretch>
        </p:blipFill>
        <p:spPr bwMode="auto">
          <a:xfrm>
            <a:off x="6197600" y="1307193"/>
            <a:ext cx="5600700" cy="296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6"/>
            <a:ext cx="12189015" cy="12027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O‘rganamiz</a:t>
            </a: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</a:t>
            </a:r>
            <a:endParaRPr sz="6000" dirty="0"/>
          </a:p>
        </p:txBody>
      </p:sp>
      <p:sp>
        <p:nvSpPr>
          <p:cNvPr id="33794" name="AutoShape 2" descr="Woman hiking Illustrations and Clip Art. 5,519 Woman hiking royalty free  illustrations and drawings available to search from thousands of stock  vector EPS clipart graphic designe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people-hiking-in-the-desert-vector-21783949.jpg"/>
          <p:cNvPicPr>
            <a:picLocks noChangeAspect="1"/>
          </p:cNvPicPr>
          <p:nvPr/>
        </p:nvPicPr>
        <p:blipFill>
          <a:blip r:embed="rId6" cstate="print"/>
          <a:srcRect b="12992"/>
          <a:stretch>
            <a:fillRect/>
          </a:stretch>
        </p:blipFill>
        <p:spPr>
          <a:xfrm>
            <a:off x="3136900" y="4080110"/>
            <a:ext cx="2959100" cy="2389633"/>
          </a:xfrm>
          <a:prstGeom prst="rect">
            <a:avLst/>
          </a:prstGeom>
        </p:spPr>
      </p:pic>
      <p:pic>
        <p:nvPicPr>
          <p:cNvPr id="10" name="Рисунок 9" descr="21658715-illustration-of-a-girl-and-a-boy-holding-an-empty-book-at-the-dese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7900" y="4340678"/>
            <a:ext cx="3389642" cy="2225222"/>
          </a:xfrm>
          <a:prstGeom prst="rect">
            <a:avLst/>
          </a:prstGeom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8"/>
          <a:srcRect l="25185" t="17556" r="26759" b="30666"/>
          <a:stretch>
            <a:fillRect/>
          </a:stretch>
        </p:blipFill>
        <p:spPr bwMode="auto">
          <a:xfrm>
            <a:off x="88900" y="1275230"/>
            <a:ext cx="3492500" cy="275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7078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masshtabidan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EE34A-E2FD-470F-9BAF-496BCEE01291}"/>
              </a:ext>
            </a:extLst>
          </p:cNvPr>
          <p:cNvSpPr txBox="1"/>
          <p:nvPr/>
        </p:nvSpPr>
        <p:spPr>
          <a:xfrm>
            <a:off x="204420" y="682041"/>
            <a:ext cx="11771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Toshkentdan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Madridgacha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7500 km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xaritada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25  cm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xaritada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5  cm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xaritalarning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masshtabini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4B3732-DC53-40E7-AC21-9CABC4802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19" y="4000500"/>
            <a:ext cx="4882363" cy="25794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7D59B0-EB69-4CAE-8121-7C4ACDF446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4000" y="3892624"/>
            <a:ext cx="4559300" cy="2687367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323B2D-45E4-43DE-99A5-ADB4C70BAB49}"/>
              </a:ext>
            </a:extLst>
          </p:cNvPr>
          <p:cNvCxnSpPr>
            <a:cxnSpLocks/>
          </p:cNvCxnSpPr>
          <p:nvPr/>
        </p:nvCxnSpPr>
        <p:spPr>
          <a:xfrm>
            <a:off x="6921500" y="4584700"/>
            <a:ext cx="1587500" cy="571500"/>
          </a:xfrm>
          <a:prstGeom prst="line">
            <a:avLst/>
          </a:prstGeom>
          <a:ln w="28575">
            <a:solidFill>
              <a:srgbClr val="A800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D93DF6-8361-47CA-BB5F-75A6AF72E341}"/>
              </a:ext>
            </a:extLst>
          </p:cNvPr>
          <p:cNvSpPr txBox="1"/>
          <p:nvPr/>
        </p:nvSpPr>
        <p:spPr>
          <a:xfrm>
            <a:off x="204419" y="2197796"/>
            <a:ext cx="300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- 7500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679A6-93CA-4BD6-ABE7-0E2A560B7D76}"/>
              </a:ext>
            </a:extLst>
          </p:cNvPr>
          <p:cNvSpPr txBox="1"/>
          <p:nvPr/>
        </p:nvSpPr>
        <p:spPr>
          <a:xfrm flipH="1">
            <a:off x="204415" y="2496118"/>
            <a:ext cx="1955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 Х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568A3-39C7-4BAC-926E-4A2D9574E4B3}"/>
              </a:ext>
            </a:extLst>
          </p:cNvPr>
          <p:cNvSpPr txBox="1"/>
          <p:nvPr/>
        </p:nvSpPr>
        <p:spPr>
          <a:xfrm flipH="1">
            <a:off x="204417" y="2839367"/>
            <a:ext cx="471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 =  7500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1с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25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C872E-1BE7-442B-9F87-B0B0159D6E99}"/>
              </a:ext>
            </a:extLst>
          </p:cNvPr>
          <p:cNvSpPr txBox="1"/>
          <p:nvPr/>
        </p:nvSpPr>
        <p:spPr>
          <a:xfrm>
            <a:off x="204416" y="3194550"/>
            <a:ext cx="415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1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300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6EC868-D7B0-4711-B102-EFCB59AA2682}"/>
              </a:ext>
            </a:extLst>
          </p:cNvPr>
          <p:cNvSpPr txBox="1"/>
          <p:nvPr/>
        </p:nvSpPr>
        <p:spPr>
          <a:xfrm>
            <a:off x="204415" y="3549733"/>
            <a:ext cx="3697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1: 30 000 000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680B82-04C3-4EAA-AE0E-FEEDFA8B4E34}"/>
              </a:ext>
            </a:extLst>
          </p:cNvPr>
          <p:cNvSpPr txBox="1"/>
          <p:nvPr/>
        </p:nvSpPr>
        <p:spPr>
          <a:xfrm flipH="1">
            <a:off x="6771280" y="2004897"/>
            <a:ext cx="399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7500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 = 1*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7500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1500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BEDA7-2076-47FE-81ED-3BD9475C44DC}"/>
              </a:ext>
            </a:extLst>
          </p:cNvPr>
          <p:cNvSpPr txBox="1"/>
          <p:nvPr/>
        </p:nvSpPr>
        <p:spPr>
          <a:xfrm>
            <a:off x="6756765" y="2950585"/>
            <a:ext cx="3971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1500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9C7FE-53A7-4DAC-A313-82D7733EA4B7}"/>
              </a:ext>
            </a:extLst>
          </p:cNvPr>
          <p:cNvSpPr txBox="1"/>
          <p:nvPr/>
        </p:nvSpPr>
        <p:spPr>
          <a:xfrm flipH="1">
            <a:off x="6756765" y="3326770"/>
            <a:ext cx="436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1: 150 000 000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C2206BB-FC69-47BA-A3BF-FC77ED9814E3}"/>
              </a:ext>
            </a:extLst>
          </p:cNvPr>
          <p:cNvCxnSpPr/>
          <p:nvPr/>
        </p:nvCxnSpPr>
        <p:spPr>
          <a:xfrm>
            <a:off x="6096000" y="3659412"/>
            <a:ext cx="0" cy="2984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06500" y="6057900"/>
            <a:ext cx="10541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Madrid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5800" y="5981700"/>
            <a:ext cx="12319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Toshkent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96582" y="1437780"/>
            <a:ext cx="2312394" cy="845507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0" name="object 10"/>
          <p:cNvSpPr/>
          <p:nvPr/>
        </p:nvSpPr>
        <p:spPr>
          <a:xfrm>
            <a:off x="3548930" y="5452866"/>
            <a:ext cx="5211275" cy="656274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3" name="object 13"/>
          <p:cNvGrpSpPr/>
          <p:nvPr/>
        </p:nvGrpSpPr>
        <p:grpSpPr>
          <a:xfrm>
            <a:off x="800289" y="2535360"/>
            <a:ext cx="1916482" cy="2861303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81364" y="5568382"/>
            <a:ext cx="2206370" cy="489857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3124202" y="1277865"/>
            <a:ext cx="8830732" cy="41139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3BDE9-A53D-430F-873D-BE37A66F71AA}"/>
              </a:ext>
            </a:extLst>
          </p:cNvPr>
          <p:cNvSpPr txBox="1"/>
          <p:nvPr/>
        </p:nvSpPr>
        <p:spPr>
          <a:xfrm>
            <a:off x="3361401" y="1898111"/>
            <a:ext cx="84130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/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mavzusidagi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10614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61852" t="19312" r="5344" b="24476"/>
          <a:stretch>
            <a:fillRect/>
          </a:stretch>
        </p:blipFill>
        <p:spPr bwMode="auto">
          <a:xfrm>
            <a:off x="8885364" y="2461141"/>
            <a:ext cx="3039935" cy="325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603847C-5908-4F98-8173-5EEC04B3A700}"/>
              </a:ext>
            </a:extLst>
          </p:cNvPr>
          <p:cNvCxnSpPr>
            <a:cxnSpLocks/>
          </p:cNvCxnSpPr>
          <p:nvPr/>
        </p:nvCxnSpPr>
        <p:spPr>
          <a:xfrm>
            <a:off x="2729948" y="3538330"/>
            <a:ext cx="4982817" cy="2287106"/>
          </a:xfrm>
          <a:prstGeom prst="straightConnector1">
            <a:avLst/>
          </a:prstGeom>
          <a:ln w="381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ECC4C0B-BE88-498D-81A2-C1B2BA4FB51A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31300" y="3304815"/>
            <a:ext cx="1994090" cy="1335317"/>
          </a:xfrm>
          <a:prstGeom prst="straightConnector1">
            <a:avLst/>
          </a:prstGeom>
          <a:ln w="38100">
            <a:solidFill>
              <a:srgbClr val="110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6"/>
            <a:ext cx="12189015" cy="12027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Ufq</a:t>
            </a:r>
            <a:r>
              <a:rPr lang="en-US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tomonlari</a:t>
            </a:r>
            <a:r>
              <a:rPr lang="en-US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joyda</a:t>
            </a:r>
            <a:r>
              <a:rPr lang="en-US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aniqlash</a:t>
            </a:r>
            <a:endParaRPr lang="en-US" sz="5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F7065-31E8-468C-8836-573689E84217}"/>
              </a:ext>
            </a:extLst>
          </p:cNvPr>
          <p:cNvSpPr txBox="1"/>
          <p:nvPr/>
        </p:nvSpPr>
        <p:spPr>
          <a:xfrm>
            <a:off x="185530" y="1351722"/>
            <a:ext cx="11820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yuzingiz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janubga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bo‘lsangiz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r>
              <a:rPr lang="en-US" sz="2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</a:t>
            </a:r>
            <a:r>
              <a:rPr lang="en-US" sz="2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</a:t>
            </a:r>
            <a:r>
              <a:rPr lang="en-US" sz="2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shimoli-sharq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yo‘nalishlari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sizning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/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tomoningizda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0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B692A-DA6E-460E-8494-9BFB4FC52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3127036"/>
            <a:ext cx="3240789" cy="29154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6045F3-CD3E-4096-BF70-A022B2B32B7F}"/>
              </a:ext>
            </a:extLst>
          </p:cNvPr>
          <p:cNvSpPr txBox="1"/>
          <p:nvPr/>
        </p:nvSpPr>
        <p:spPr>
          <a:xfrm>
            <a:off x="7712765" y="5640770"/>
            <a:ext cx="124425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834D3A-26F4-4203-AF70-B18BC7515927}"/>
              </a:ext>
            </a:extLst>
          </p:cNvPr>
          <p:cNvSpPr txBox="1"/>
          <p:nvPr/>
        </p:nvSpPr>
        <p:spPr>
          <a:xfrm>
            <a:off x="1266630" y="3152001"/>
            <a:ext cx="1468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</a:t>
            </a:r>
            <a:endParaRPr lang="en-US" sz="30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0DBA448-F3D4-45EC-A233-ABA1A7FBDF61}"/>
              </a:ext>
            </a:extLst>
          </p:cNvPr>
          <p:cNvCxnSpPr/>
          <p:nvPr/>
        </p:nvCxnSpPr>
        <p:spPr>
          <a:xfrm rot="5400000" flipH="1" flipV="1">
            <a:off x="5707328" y="4075301"/>
            <a:ext cx="1357918" cy="580574"/>
          </a:xfrm>
          <a:prstGeom prst="straightConnector1">
            <a:avLst/>
          </a:prstGeom>
          <a:ln w="38100">
            <a:solidFill>
              <a:srgbClr val="110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A11962-F431-44ED-A7B0-7A50B9C85667}"/>
              </a:ext>
            </a:extLst>
          </p:cNvPr>
          <p:cNvSpPr txBox="1"/>
          <p:nvPr/>
        </p:nvSpPr>
        <p:spPr>
          <a:xfrm>
            <a:off x="6602246" y="3152001"/>
            <a:ext cx="1274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endParaRPr lang="en-US" sz="30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DAAA1CC-588A-44E5-9E54-CB65A366997B}"/>
              </a:ext>
            </a:extLst>
          </p:cNvPr>
          <p:cNvCxnSpPr/>
          <p:nvPr/>
        </p:nvCxnSpPr>
        <p:spPr>
          <a:xfrm rot="16200000" flipH="1">
            <a:off x="5792730" y="5386330"/>
            <a:ext cx="1143568" cy="537029"/>
          </a:xfrm>
          <a:prstGeom prst="straightConnector1">
            <a:avLst/>
          </a:prstGeom>
          <a:ln w="38100">
            <a:solidFill>
              <a:srgbClr val="110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1C6948-4175-4262-8ADD-BCD61DCF8991}"/>
              </a:ext>
            </a:extLst>
          </p:cNvPr>
          <p:cNvSpPr txBox="1"/>
          <p:nvPr/>
        </p:nvSpPr>
        <p:spPr>
          <a:xfrm>
            <a:off x="5591245" y="6108493"/>
            <a:ext cx="2494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</a:t>
            </a:r>
            <a:endParaRPr lang="en-US" sz="30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980F6F-2E14-4AF2-A71B-A441CB21EBC7}"/>
              </a:ext>
            </a:extLst>
          </p:cNvPr>
          <p:cNvSpPr txBox="1"/>
          <p:nvPr/>
        </p:nvSpPr>
        <p:spPr>
          <a:xfrm>
            <a:off x="2464842" y="2703647"/>
            <a:ext cx="23230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Shimoli-sharq</a:t>
            </a:r>
            <a:endParaRPr lang="en-US" sz="25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Опрос для читателей сай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8103" y="4363357"/>
            <a:ext cx="1518425" cy="204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8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18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6"/>
            <a:ext cx="12189015" cy="12027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Ufq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tomonlari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joyda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aniqlash</a:t>
            </a:r>
            <a:endParaRPr lang="en-US" sz="5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0CA5E-2920-4013-8441-2E95146CBB55}"/>
              </a:ext>
            </a:extLst>
          </p:cNvPr>
          <p:cNvSpPr txBox="1"/>
          <p:nvPr/>
        </p:nvSpPr>
        <p:spPr>
          <a:xfrm>
            <a:off x="276127" y="5239657"/>
            <a:ext cx="11509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qaramasdan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o‘rmonda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Zuhra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cho‘lda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adashib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o‘nglab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daraxtlarning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shoxlari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siyrak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Zuhra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botayotgan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982098-E71C-4234-810F-802C312BE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34"/>
          <a:stretch/>
        </p:blipFill>
        <p:spPr>
          <a:xfrm>
            <a:off x="419101" y="1290743"/>
            <a:ext cx="5317592" cy="3913846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E882482-DEB8-4FA3-AD1F-CE4AF414AA69}"/>
              </a:ext>
            </a:extLst>
          </p:cNvPr>
          <p:cNvCxnSpPr>
            <a:cxnSpLocks/>
          </p:cNvCxnSpPr>
          <p:nvPr/>
        </p:nvCxnSpPr>
        <p:spPr>
          <a:xfrm>
            <a:off x="3114261" y="4002157"/>
            <a:ext cx="1762539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AutoShape 2" descr="A young girl watching the sunset at the desert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Documents and Settings\Admin\Рабочий стол\a-young-girl-watching-the-sunset-at-the-desert-vector-1573944.jpg"/>
          <p:cNvPicPr>
            <a:picLocks noChangeAspect="1" noChangeArrowheads="1"/>
          </p:cNvPicPr>
          <p:nvPr/>
        </p:nvPicPr>
        <p:blipFill>
          <a:blip r:embed="rId3"/>
          <a:srcRect r="7565" b="13465"/>
          <a:stretch>
            <a:fillRect/>
          </a:stretch>
        </p:blipFill>
        <p:spPr bwMode="auto">
          <a:xfrm>
            <a:off x="6096000" y="1259115"/>
            <a:ext cx="5411402" cy="3951514"/>
          </a:xfrm>
          <a:prstGeom prst="rect">
            <a:avLst/>
          </a:prstGeom>
          <a:noFill/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E882482-DEB8-4FA3-AD1F-CE4AF414AA6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39652" y="4254895"/>
            <a:ext cx="1208157" cy="5651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Admin\Рабочий стол\qwqw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514958"/>
            <a:ext cx="5930900" cy="3606442"/>
          </a:xfrm>
          <a:prstGeom prst="rect">
            <a:avLst/>
          </a:prstGeom>
          <a:noFill/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6"/>
            <a:ext cx="12189015" cy="12027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Ufq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tomonlari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joyda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aniqlash</a:t>
            </a:r>
            <a:endParaRPr lang="en-US" sz="5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0CA5E-2920-4013-8441-2E95146CBB55}"/>
              </a:ext>
            </a:extLst>
          </p:cNvPr>
          <p:cNvSpPr txBox="1"/>
          <p:nvPr/>
        </p:nvSpPr>
        <p:spPr>
          <a:xfrm>
            <a:off x="246744" y="1264003"/>
            <a:ext cx="11768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Hasan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Zuhraga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ufqning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tomonlariga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turganliklarini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aniqlashga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chap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tomonlarida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ufqning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yo‘nalishlari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turishini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A5201B-29FE-415E-A5D1-53836755BA5B}"/>
              </a:ext>
            </a:extLst>
          </p:cNvPr>
          <p:cNvSpPr txBox="1"/>
          <p:nvPr/>
        </p:nvSpPr>
        <p:spPr>
          <a:xfrm>
            <a:off x="174171" y="3073400"/>
            <a:ext cx="59218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yarimsharda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daraxtlarning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daraxtlarning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qaragan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shoxlari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uzunroq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barglari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sharqdan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g‘arbga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botadi</a:t>
            </a:r>
            <a:r>
              <a:rPr lang="en-US" sz="2800" b="1" dirty="0" smtClean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1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6"/>
            <a:ext cx="12189015" cy="12027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Ufq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tomonlari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joyda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aniqlash</a:t>
            </a:r>
            <a:endParaRPr lang="en-US" sz="5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sz="40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982098-E71C-4234-810F-802C312BE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34"/>
          <a:stretch/>
        </p:blipFill>
        <p:spPr>
          <a:xfrm>
            <a:off x="0" y="1203656"/>
            <a:ext cx="6099872" cy="5654344"/>
          </a:xfrm>
          <a:prstGeom prst="rect">
            <a:avLst/>
          </a:prstGeom>
        </p:spPr>
      </p:pic>
      <p:sp>
        <p:nvSpPr>
          <p:cNvPr id="4098" name="AutoShape 2" descr="A young girl watching the sunset at the desert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Documents and Settings\Admin\Рабочий стол\a-young-girl-watching-the-sunset-at-the-desert-vector-1573944.jpg"/>
          <p:cNvPicPr>
            <a:picLocks noChangeAspect="1" noChangeArrowheads="1"/>
          </p:cNvPicPr>
          <p:nvPr/>
        </p:nvPicPr>
        <p:blipFill>
          <a:blip r:embed="rId3"/>
          <a:srcRect r="38231" b="13465"/>
          <a:stretch>
            <a:fillRect/>
          </a:stretch>
        </p:blipFill>
        <p:spPr bwMode="auto">
          <a:xfrm>
            <a:off x="6095998" y="1201057"/>
            <a:ext cx="6096001" cy="5693945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3976914" y="4862286"/>
            <a:ext cx="1248229" cy="14514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EBDDF7C-D01A-46D3-9243-B96076EC3068}"/>
              </a:ext>
            </a:extLst>
          </p:cNvPr>
          <p:cNvSpPr txBox="1"/>
          <p:nvPr/>
        </p:nvSpPr>
        <p:spPr>
          <a:xfrm>
            <a:off x="2771097" y="4561114"/>
            <a:ext cx="15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BDDF7C-D01A-46D3-9243-B96076EC3068}"/>
              </a:ext>
            </a:extLst>
          </p:cNvPr>
          <p:cNvSpPr txBox="1"/>
          <p:nvPr/>
        </p:nvSpPr>
        <p:spPr>
          <a:xfrm>
            <a:off x="4672465" y="4595710"/>
            <a:ext cx="15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4013201" y="4855029"/>
            <a:ext cx="1153885" cy="21772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EBDDF7C-D01A-46D3-9243-B96076EC3068}"/>
              </a:ext>
            </a:extLst>
          </p:cNvPr>
          <p:cNvSpPr txBox="1"/>
          <p:nvPr/>
        </p:nvSpPr>
        <p:spPr>
          <a:xfrm>
            <a:off x="3738546" y="3786190"/>
            <a:ext cx="15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Shq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BDDF7C-D01A-46D3-9243-B96076EC3068}"/>
              </a:ext>
            </a:extLst>
          </p:cNvPr>
          <p:cNvSpPr txBox="1"/>
          <p:nvPr/>
        </p:nvSpPr>
        <p:spPr>
          <a:xfrm>
            <a:off x="3840146" y="5543111"/>
            <a:ext cx="15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301818" y="2224955"/>
            <a:ext cx="1248229" cy="14514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EBDDF7C-D01A-46D3-9243-B96076EC3068}"/>
              </a:ext>
            </a:extLst>
          </p:cNvPr>
          <p:cNvSpPr txBox="1"/>
          <p:nvPr/>
        </p:nvSpPr>
        <p:spPr>
          <a:xfrm>
            <a:off x="6270169" y="1923783"/>
            <a:ext cx="15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BDDF7C-D01A-46D3-9243-B96076EC3068}"/>
              </a:ext>
            </a:extLst>
          </p:cNvPr>
          <p:cNvSpPr txBox="1"/>
          <p:nvPr/>
        </p:nvSpPr>
        <p:spPr>
          <a:xfrm>
            <a:off x="7997369" y="1958379"/>
            <a:ext cx="15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6200000" flipH="1">
            <a:off x="7338105" y="2217698"/>
            <a:ext cx="1153885" cy="21772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BDDF7C-D01A-46D3-9243-B96076EC3068}"/>
              </a:ext>
            </a:extLst>
          </p:cNvPr>
          <p:cNvSpPr txBox="1"/>
          <p:nvPr/>
        </p:nvSpPr>
        <p:spPr>
          <a:xfrm>
            <a:off x="7165048" y="1163373"/>
            <a:ext cx="15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BDDF7C-D01A-46D3-9243-B96076EC3068}"/>
              </a:ext>
            </a:extLst>
          </p:cNvPr>
          <p:cNvSpPr txBox="1"/>
          <p:nvPr/>
        </p:nvSpPr>
        <p:spPr>
          <a:xfrm>
            <a:off x="7165050" y="2905780"/>
            <a:ext cx="15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Shq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3dec4af9f3bdfce5bfe6f8fda19a0b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8080" y="5118100"/>
            <a:ext cx="1403920" cy="17399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902880"/>
              </p:ext>
            </p:extLst>
          </p:nvPr>
        </p:nvGraphicFramePr>
        <p:xfrm>
          <a:off x="183298" y="1141815"/>
          <a:ext cx="5912702" cy="555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7390476" imgH="7403175" progId="">
                  <p:embed/>
                </p:oleObj>
              </mc:Choice>
              <mc:Fallback>
                <p:oleObj r:id="rId4" imgW="7390476" imgH="740317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98" y="1141815"/>
                        <a:ext cx="5912702" cy="555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9788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478366" y="0"/>
            <a:ext cx="11235267" cy="76987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800" kern="0" spc="21" dirty="0" err="1" smtClean="0">
                <a:solidFill>
                  <a:sysClr val="window" lastClr="FFFFFF"/>
                </a:solidFill>
              </a:rPr>
              <a:t>Azimutni</a:t>
            </a:r>
            <a:r>
              <a:rPr lang="en-US" sz="4800" kern="0" spc="21" dirty="0" smtClean="0">
                <a:solidFill>
                  <a:sysClr val="window" lastClr="FFFFFF"/>
                </a:solidFill>
              </a:rPr>
              <a:t> </a:t>
            </a:r>
            <a:r>
              <a:rPr lang="en-US" sz="4800" kern="0" spc="21" dirty="0" err="1" smtClean="0">
                <a:solidFill>
                  <a:sysClr val="window" lastClr="FFFFFF"/>
                </a:solidFill>
              </a:rPr>
              <a:t>kompas</a:t>
            </a:r>
            <a:r>
              <a:rPr lang="en-US" sz="4800" kern="0" spc="21" dirty="0" smtClean="0">
                <a:solidFill>
                  <a:sysClr val="window" lastClr="FFFFFF"/>
                </a:solidFill>
              </a:rPr>
              <a:t> </a:t>
            </a:r>
            <a:r>
              <a:rPr lang="en-US" sz="4800" kern="0" spc="21" dirty="0" err="1" smtClean="0">
                <a:solidFill>
                  <a:sysClr val="window" lastClr="FFFFFF"/>
                </a:solidFill>
              </a:rPr>
              <a:t>yordamida</a:t>
            </a:r>
            <a:r>
              <a:rPr lang="en-US" sz="4800" kern="0" spc="21" dirty="0" smtClean="0">
                <a:solidFill>
                  <a:sysClr val="window" lastClr="FFFFFF"/>
                </a:solidFill>
              </a:rPr>
              <a:t> </a:t>
            </a:r>
            <a:r>
              <a:rPr lang="en-US" sz="4800" kern="0" spc="21" dirty="0" err="1" smtClean="0">
                <a:solidFill>
                  <a:sysClr val="window" lastClr="FFFFFF"/>
                </a:solidFill>
              </a:rPr>
              <a:t>aniqlash</a:t>
            </a:r>
            <a:endParaRPr lang="en-US" sz="48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1013168"/>
            <a:ext cx="5803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Azimut</a:t>
            </a:r>
            <a:r>
              <a:rPr lang="en-US" sz="3600" b="1" dirty="0" smtClean="0">
                <a:latin typeface="Arial" panose="020B0604020202020204" pitchFamily="34" charset="0"/>
              </a:rPr>
              <a:t> – </a:t>
            </a:r>
            <a:r>
              <a:rPr lang="en-US" sz="3600" b="1" dirty="0" err="1" smtClean="0">
                <a:latin typeface="Arial" panose="020B0604020202020204" pitchFamily="34" charset="0"/>
              </a:rPr>
              <a:t>joydagi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ikki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yo‘nalish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orasida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hosil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bo‘lgan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burchak</a:t>
            </a:r>
            <a:r>
              <a:rPr lang="en-US" sz="3600" b="1" dirty="0" smtClean="0">
                <a:latin typeface="Arial" panose="020B0604020202020204" pitchFamily="34" charset="0"/>
              </a:rPr>
              <a:t>. 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</a:rPr>
              <a:t>Bu </a:t>
            </a:r>
            <a:r>
              <a:rPr lang="en-US" sz="3600" b="1" dirty="0" err="1" smtClean="0">
                <a:latin typeface="Arial" panose="020B0604020202020204" pitchFamily="34" charset="0"/>
              </a:rPr>
              <a:t>yo‘nalishlardan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biri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doim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shimolga</a:t>
            </a:r>
            <a:r>
              <a:rPr lang="en-US" sz="3600" b="1" dirty="0" smtClean="0">
                <a:latin typeface="Arial" panose="020B0604020202020204" pitchFamily="34" charset="0"/>
              </a:rPr>
              <a:t>, </a:t>
            </a:r>
          </a:p>
          <a:p>
            <a:pPr algn="ctr"/>
            <a:r>
              <a:rPr lang="en-US" sz="3600" b="1" dirty="0" err="1" smtClean="0">
                <a:latin typeface="Arial" panose="020B0604020202020204" pitchFamily="34" charset="0"/>
              </a:rPr>
              <a:t>ikkinchisi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azimuti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aniqlanayotgan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predmetga</a:t>
            </a:r>
            <a:endParaRPr lang="en-US" sz="3600" b="1" dirty="0" smtClean="0">
              <a:latin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yo‘nalgan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</a:rPr>
              <a:t>bo‘ladi</a:t>
            </a:r>
            <a:r>
              <a:rPr lang="en-US" sz="3600" b="1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03500" y="1644134"/>
            <a:ext cx="10138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</a:rPr>
              <a:t>Shimol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27300" y="5797034"/>
            <a:ext cx="10138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</a:rPr>
              <a:t>Janub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3800" y="3663434"/>
            <a:ext cx="8487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</a:rPr>
              <a:t>G‘arb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6400" y="3676134"/>
            <a:ext cx="10138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</a:rPr>
              <a:t>Sharq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5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89015" cy="8769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Azimutni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kompas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endParaRPr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DDF7C-D01A-46D3-9243-B96076EC3068}"/>
              </a:ext>
            </a:extLst>
          </p:cNvPr>
          <p:cNvSpPr txBox="1"/>
          <p:nvPr/>
        </p:nvSpPr>
        <p:spPr>
          <a:xfrm>
            <a:off x="0" y="961697"/>
            <a:ext cx="42671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Kompas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gugurt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cho‘pini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qo‘yganimizda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90°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azimutni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ko‘rsatsa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gugurtning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azimut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ufqning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yo‘nalishini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EFB43D-1135-43D9-96DC-8DF6C429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1" y="2043681"/>
            <a:ext cx="4339703" cy="38403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880C96-C949-43AC-BA7A-948A2E404A73}"/>
              </a:ext>
            </a:extLst>
          </p:cNvPr>
          <p:cNvSpPr txBox="1"/>
          <p:nvPr/>
        </p:nvSpPr>
        <p:spPr>
          <a:xfrm>
            <a:off x="7655222" y="1448813"/>
            <a:ext cx="71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0E678D-F5AB-4F5E-AE50-1E148BEB8AE9}"/>
              </a:ext>
            </a:extLst>
          </p:cNvPr>
          <p:cNvSpPr txBox="1"/>
          <p:nvPr/>
        </p:nvSpPr>
        <p:spPr>
          <a:xfrm>
            <a:off x="10072914" y="373304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90°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7E2AB-9DD9-4678-A9F4-A05F4C68955F}"/>
              </a:ext>
            </a:extLst>
          </p:cNvPr>
          <p:cNvSpPr txBox="1"/>
          <p:nvPr/>
        </p:nvSpPr>
        <p:spPr>
          <a:xfrm>
            <a:off x="7645033" y="5941503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180°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94D3EB-C016-41C2-805B-5DE055463BA3}"/>
              </a:ext>
            </a:extLst>
          </p:cNvPr>
          <p:cNvSpPr txBox="1"/>
          <p:nvPr/>
        </p:nvSpPr>
        <p:spPr>
          <a:xfrm>
            <a:off x="4974050" y="3707647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270°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BB6EE7-9E49-4EC5-AA5C-A6C00990AC4F}"/>
              </a:ext>
            </a:extLst>
          </p:cNvPr>
          <p:cNvSpPr txBox="1"/>
          <p:nvPr/>
        </p:nvSpPr>
        <p:spPr>
          <a:xfrm>
            <a:off x="10724054" y="3757643"/>
            <a:ext cx="9124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D37259-DF63-46B0-AB9C-BCEE50338AAD}"/>
              </a:ext>
            </a:extLst>
          </p:cNvPr>
          <p:cNvSpPr txBox="1"/>
          <p:nvPr/>
        </p:nvSpPr>
        <p:spPr>
          <a:xfrm>
            <a:off x="4450904" y="3198167"/>
            <a:ext cx="9877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G‘arb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AutoShape 2" descr="Kompas - Vikiped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05486" y="2467429"/>
            <a:ext cx="624114" cy="53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Sh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96198" y="4857760"/>
            <a:ext cx="624114" cy="53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67438" y="3643314"/>
            <a:ext cx="624114" cy="53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G‘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32E0666-C70C-4CAD-B7F9-C1745B6B3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444" y="1216862"/>
            <a:ext cx="1463167" cy="2212138"/>
          </a:xfrm>
          <a:prstGeom prst="rect">
            <a:avLst/>
          </a:prstGeom>
        </p:spPr>
      </p:pic>
      <p:pic>
        <p:nvPicPr>
          <p:cNvPr id="24" name="Рисунок 23" descr="d3dec4af9f3bdfce5bfe6f8fda19a0b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04619" y="4406899"/>
            <a:ext cx="1657181" cy="205377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080500" y="3699329"/>
            <a:ext cx="800100" cy="53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Shq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B05392-6E05-43B5-B828-8480D870E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16">
            <a:off x="6924827" y="2870029"/>
            <a:ext cx="2938257" cy="21389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94D3EB-C016-41C2-805B-5DE055463BA3}"/>
              </a:ext>
            </a:extLst>
          </p:cNvPr>
          <p:cNvSpPr txBox="1"/>
          <p:nvPr/>
        </p:nvSpPr>
        <p:spPr>
          <a:xfrm>
            <a:off x="4097750" y="5993647"/>
            <a:ext cx="305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270°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g‘arb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89015" cy="8769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Azimutni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kompas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qlash</a:t>
            </a:r>
            <a:endParaRPr lang="en-US" sz="5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11A28-6565-4071-9975-E500E4F7CAC6}"/>
              </a:ext>
            </a:extLst>
          </p:cNvPr>
          <p:cNvSpPr txBox="1"/>
          <p:nvPr/>
        </p:nvSpPr>
        <p:spPr>
          <a:xfrm>
            <a:off x="277586" y="1152072"/>
            <a:ext cx="3269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1: 5000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4992C-3033-4EF4-B04B-3E00E62B656C}"/>
              </a:ext>
            </a:extLst>
          </p:cNvPr>
          <p:cNvSpPr txBox="1"/>
          <p:nvPr/>
        </p:nvSpPr>
        <p:spPr>
          <a:xfrm>
            <a:off x="188686" y="1841098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sshtab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 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50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везда: 8 точек 5">
            <a:extLst>
              <a:ext uri="{FF2B5EF4-FFF2-40B4-BE49-F238E27FC236}">
                <a16:creationId xmlns:a16="http://schemas.microsoft.com/office/drawing/2014/main" id="{29115A03-6D46-4E7A-8314-5F081814BFDB}"/>
              </a:ext>
            </a:extLst>
          </p:cNvPr>
          <p:cNvSpPr/>
          <p:nvPr/>
        </p:nvSpPr>
        <p:spPr>
          <a:xfrm>
            <a:off x="1074068" y="5696860"/>
            <a:ext cx="812800" cy="602342"/>
          </a:xfrm>
          <a:prstGeom prst="star8">
            <a:avLst/>
          </a:prstGeom>
          <a:solidFill>
            <a:srgbClr val="110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везда: 8 точек 6">
            <a:extLst>
              <a:ext uri="{FF2B5EF4-FFF2-40B4-BE49-F238E27FC236}">
                <a16:creationId xmlns:a16="http://schemas.microsoft.com/office/drawing/2014/main" id="{802B56C1-608A-486D-A2E6-018FDB8B800A}"/>
              </a:ext>
            </a:extLst>
          </p:cNvPr>
          <p:cNvSpPr/>
          <p:nvPr/>
        </p:nvSpPr>
        <p:spPr>
          <a:xfrm>
            <a:off x="1074068" y="3105356"/>
            <a:ext cx="812800" cy="602342"/>
          </a:xfrm>
          <a:prstGeom prst="star8">
            <a:avLst/>
          </a:prstGeom>
          <a:solidFill>
            <a:srgbClr val="110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2E4424-6D2B-468A-B5CD-9374C4C5DF89}"/>
              </a:ext>
            </a:extLst>
          </p:cNvPr>
          <p:cNvCxnSpPr>
            <a:cxnSpLocks/>
          </p:cNvCxnSpPr>
          <p:nvPr/>
        </p:nvCxnSpPr>
        <p:spPr>
          <a:xfrm>
            <a:off x="1494982" y="3831775"/>
            <a:ext cx="0" cy="1669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9524E37-90D3-4D22-AA51-7AF0F535F265}"/>
              </a:ext>
            </a:extLst>
          </p:cNvPr>
          <p:cNvSpPr txBox="1"/>
          <p:nvPr/>
        </p:nvSpPr>
        <p:spPr>
          <a:xfrm flipH="1">
            <a:off x="362857" y="4229506"/>
            <a:ext cx="1081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везда: 8 точек 21">
            <a:extLst>
              <a:ext uri="{FF2B5EF4-FFF2-40B4-BE49-F238E27FC236}">
                <a16:creationId xmlns:a16="http://schemas.microsoft.com/office/drawing/2014/main" id="{5C2D0FF1-6D0D-4674-861C-4EF375616391}"/>
              </a:ext>
            </a:extLst>
          </p:cNvPr>
          <p:cNvSpPr/>
          <p:nvPr/>
        </p:nvSpPr>
        <p:spPr>
          <a:xfrm>
            <a:off x="4216815" y="3150825"/>
            <a:ext cx="812800" cy="651353"/>
          </a:xfrm>
          <a:prstGeom prst="star8">
            <a:avLst/>
          </a:prstGeom>
          <a:solidFill>
            <a:srgbClr val="110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4C93F2-B01C-4510-B75F-96A540B4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3028982" y="2444010"/>
            <a:ext cx="45719" cy="211070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4F6C1D-2EEE-49ED-BE25-1C417CFD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491" y="3921038"/>
            <a:ext cx="45719" cy="16633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8419CD1-1C9D-4B8C-B47E-2EEEF0FFD2A2}"/>
              </a:ext>
            </a:extLst>
          </p:cNvPr>
          <p:cNvSpPr txBox="1"/>
          <p:nvPr/>
        </p:nvSpPr>
        <p:spPr>
          <a:xfrm>
            <a:off x="2634272" y="2832833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везда: 8 точек 27">
            <a:extLst>
              <a:ext uri="{FF2B5EF4-FFF2-40B4-BE49-F238E27FC236}">
                <a16:creationId xmlns:a16="http://schemas.microsoft.com/office/drawing/2014/main" id="{D90B9D9B-50AC-4253-AC01-994719588B9B}"/>
              </a:ext>
            </a:extLst>
          </p:cNvPr>
          <p:cNvSpPr/>
          <p:nvPr/>
        </p:nvSpPr>
        <p:spPr>
          <a:xfrm>
            <a:off x="4282415" y="5696860"/>
            <a:ext cx="812800" cy="651353"/>
          </a:xfrm>
          <a:prstGeom prst="star8">
            <a:avLst/>
          </a:prstGeom>
          <a:solidFill>
            <a:srgbClr val="110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F58E6B-3034-47AB-B185-2153C4EF0ED4}"/>
              </a:ext>
            </a:extLst>
          </p:cNvPr>
          <p:cNvSpPr txBox="1"/>
          <p:nvPr/>
        </p:nvSpPr>
        <p:spPr>
          <a:xfrm>
            <a:off x="4743863" y="422950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A396128-D777-473B-B3EF-C791F101DA5F}"/>
              </a:ext>
            </a:extLst>
          </p:cNvPr>
          <p:cNvCxnSpPr>
            <a:cxnSpLocks/>
          </p:cNvCxnSpPr>
          <p:nvPr/>
        </p:nvCxnSpPr>
        <p:spPr>
          <a:xfrm flipH="1">
            <a:off x="2025513" y="6022537"/>
            <a:ext cx="2081680" cy="0"/>
          </a:xfrm>
          <a:prstGeom prst="line">
            <a:avLst/>
          </a:prstGeom>
          <a:ln w="28575">
            <a:solidFill>
              <a:srgbClr val="110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2FD4198-8919-4423-88C6-9650F2DBBEE3}"/>
              </a:ext>
            </a:extLst>
          </p:cNvPr>
          <p:cNvSpPr txBox="1"/>
          <p:nvPr/>
        </p:nvSpPr>
        <p:spPr>
          <a:xfrm>
            <a:off x="6096000" y="969316"/>
            <a:ext cx="59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B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360°li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azimut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100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8038F-0F79-4D17-96DB-12E50610459A}"/>
              </a:ext>
            </a:extLst>
          </p:cNvPr>
          <p:cNvSpPr txBox="1"/>
          <p:nvPr/>
        </p:nvSpPr>
        <p:spPr>
          <a:xfrm>
            <a:off x="6096000" y="1836057"/>
            <a:ext cx="59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 B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D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nuqtagacha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90°li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azimut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D0719-3A56-4D9D-B6A3-0A73C29AE561}"/>
              </a:ext>
            </a:extLst>
          </p:cNvPr>
          <p:cNvSpPr txBox="1"/>
          <p:nvPr/>
        </p:nvSpPr>
        <p:spPr>
          <a:xfrm>
            <a:off x="6096000" y="2765335"/>
            <a:ext cx="5883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D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180°li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azimut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5FA65-2A0C-47E0-A39A-923AFBD9B206}"/>
              </a:ext>
            </a:extLst>
          </p:cNvPr>
          <p:cNvSpPr txBox="1"/>
          <p:nvPr/>
        </p:nvSpPr>
        <p:spPr>
          <a:xfrm>
            <a:off x="2646205" y="602253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4577A-16C0-411A-A0C3-6E4D4833AA79}"/>
              </a:ext>
            </a:extLst>
          </p:cNvPr>
          <p:cNvSpPr txBox="1"/>
          <p:nvPr/>
        </p:nvSpPr>
        <p:spPr>
          <a:xfrm>
            <a:off x="6096000" y="3968322"/>
            <a:ext cx="5838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azimut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yurishi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lozimligini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yurgan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F5C7368-C9C3-4517-93EC-6B23A56AF841}"/>
              </a:ext>
            </a:extLst>
          </p:cNvPr>
          <p:cNvCxnSpPr>
            <a:cxnSpLocks/>
          </p:cNvCxnSpPr>
          <p:nvPr/>
        </p:nvCxnSpPr>
        <p:spPr>
          <a:xfrm flipV="1">
            <a:off x="5609773" y="1666221"/>
            <a:ext cx="0" cy="727126"/>
          </a:xfrm>
          <a:prstGeom prst="straightConnector1">
            <a:avLst/>
          </a:prstGeom>
          <a:ln w="28575">
            <a:solidFill>
              <a:srgbClr val="110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EA345B-5267-4CD7-9033-1BC4A4E30217}"/>
              </a:ext>
            </a:extLst>
          </p:cNvPr>
          <p:cNvSpPr txBox="1"/>
          <p:nvPr/>
        </p:nvSpPr>
        <p:spPr>
          <a:xfrm>
            <a:off x="5167541" y="119784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shimol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603A3-FB8F-478E-9E8F-9E1552303B06}"/>
              </a:ext>
            </a:extLst>
          </p:cNvPr>
          <p:cNvSpPr txBox="1"/>
          <p:nvPr/>
        </p:nvSpPr>
        <p:spPr>
          <a:xfrm>
            <a:off x="5295781" y="245810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janub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21300" y="5938103"/>
            <a:ext cx="65913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270°li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azimut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100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bosishi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47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1" grpId="0"/>
      <p:bldP spid="22" grpId="0" animBg="1"/>
      <p:bldP spid="27" grpId="0"/>
      <p:bldP spid="28" grpId="0" animBg="1"/>
      <p:bldP spid="29" grpId="0"/>
      <p:bldP spid="11" grpId="0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6776</TotalTime>
  <Words>977</Words>
  <Application>Microsoft Office PowerPoint</Application>
  <PresentationFormat>Широкоэкранный</PresentationFormat>
  <Paragraphs>171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Masofani o‘lchash</vt:lpstr>
      <vt:lpstr>Презентация PowerPoint</vt:lpstr>
      <vt:lpstr>Masofani o‘lchash</vt:lpstr>
      <vt:lpstr>Masofani o‘lchash</vt:lpstr>
      <vt:lpstr>Masofani o‘lchash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Yevrosiyo hududining tabiiy geografik o‘lkalarga bo‘linishi</dc:title>
  <dc:creator>Admin</dc:creator>
  <cp:lastModifiedBy>Пользователь</cp:lastModifiedBy>
  <cp:revision>787</cp:revision>
  <dcterms:created xsi:type="dcterms:W3CDTF">2020-04-09T12:18:10Z</dcterms:created>
  <dcterms:modified xsi:type="dcterms:W3CDTF">2020-09-28T09:20:35Z</dcterms:modified>
</cp:coreProperties>
</file>