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93" r:id="rId2"/>
    <p:sldId id="518" r:id="rId3"/>
    <p:sldId id="519" r:id="rId4"/>
    <p:sldId id="520" r:id="rId5"/>
    <p:sldId id="521" r:id="rId6"/>
    <p:sldId id="506" r:id="rId7"/>
    <p:sldId id="488" r:id="rId8"/>
    <p:sldId id="489" r:id="rId9"/>
    <p:sldId id="527" r:id="rId10"/>
    <p:sldId id="511" r:id="rId11"/>
    <p:sldId id="515" r:id="rId12"/>
    <p:sldId id="513" r:id="rId13"/>
    <p:sldId id="491" r:id="rId14"/>
    <p:sldId id="492" r:id="rId15"/>
    <p:sldId id="490" r:id="rId16"/>
    <p:sldId id="507" r:id="rId17"/>
    <p:sldId id="495" r:id="rId18"/>
    <p:sldId id="496" r:id="rId19"/>
    <p:sldId id="522" r:id="rId20"/>
    <p:sldId id="498" r:id="rId21"/>
    <p:sldId id="508" r:id="rId22"/>
    <p:sldId id="509" r:id="rId23"/>
    <p:sldId id="510" r:id="rId24"/>
    <p:sldId id="499" r:id="rId25"/>
    <p:sldId id="503" r:id="rId26"/>
    <p:sldId id="504" r:id="rId27"/>
    <p:sldId id="524" r:id="rId28"/>
    <p:sldId id="528" r:id="rId29"/>
    <p:sldId id="516" r:id="rId30"/>
    <p:sldId id="320" r:id="rId31"/>
    <p:sldId id="525" r:id="rId32"/>
    <p:sldId id="526" r:id="rId33"/>
    <p:sldId id="350" r:id="rId3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F2FEB1EC-8F1F-4360-ADED-A8029CF6C304}">
          <p14:sldIdLst>
            <p14:sldId id="293"/>
            <p14:sldId id="273"/>
            <p14:sldId id="299"/>
            <p14:sldId id="305"/>
            <p14:sldId id="319"/>
            <p14:sldId id="275"/>
            <p14:sldId id="295"/>
            <p14:sldId id="296"/>
            <p14:sldId id="297"/>
            <p14:sldId id="298"/>
            <p14:sldId id="307"/>
            <p14:sldId id="302"/>
            <p14:sldId id="308"/>
            <p14:sldId id="309"/>
            <p14:sldId id="300"/>
            <p14:sldId id="301"/>
            <p14:sldId id="256"/>
            <p14:sldId id="257"/>
            <p14:sldId id="264"/>
            <p14:sldId id="265"/>
            <p14:sldId id="266"/>
            <p14:sldId id="258"/>
            <p14:sldId id="304"/>
            <p14:sldId id="272"/>
            <p14:sldId id="277"/>
            <p14:sldId id="278"/>
            <p14:sldId id="279"/>
            <p14:sldId id="292"/>
            <p14:sldId id="281"/>
            <p14:sldId id="280"/>
            <p14:sldId id="282"/>
            <p14:sldId id="283"/>
            <p14:sldId id="284"/>
            <p14:sldId id="285"/>
            <p14:sldId id="286"/>
            <p14:sldId id="287"/>
            <p14:sldId id="313"/>
            <p14:sldId id="310"/>
            <p14:sldId id="288"/>
            <p14:sldId id="289"/>
            <p14:sldId id="290"/>
            <p14:sldId id="291"/>
            <p14:sldId id="315"/>
            <p14:sldId id="312"/>
            <p14:sldId id="321"/>
            <p14:sldId id="323"/>
            <p14:sldId id="322"/>
            <p14:sldId id="320"/>
          </p14:sldIdLst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FF"/>
    <a:srgbClr val="66FFCC"/>
    <a:srgbClr val="F49D46"/>
    <a:srgbClr val="149C2E"/>
    <a:srgbClr val="F8ED18"/>
    <a:srgbClr val="00D6BD"/>
    <a:srgbClr val="19C13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>
        <p:scale>
          <a:sx n="75" d="100"/>
          <a:sy n="75" d="100"/>
        </p:scale>
        <p:origin x="-1866" y="-90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876B27-4B0B-4FA4-B0D4-AD02671C02B6}" type="datetimeFigureOut">
              <a:rPr lang="ru-RU" smtClean="0"/>
              <a:pPr/>
              <a:t>12.09.2020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B1BDDE-80FC-40FA-9DA6-9971B04D4CD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41A96BE-CA75-428B-BBC5-9F24111234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BB8C9C93-B56B-4688-B743-CE27EA3DB9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45FF194-9888-4803-9524-7A922856D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12.09.2020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03A54B3-30EB-4102-A714-0D118C1BC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8CDD8B8-7C2C-41C2-AD35-83788C78C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3639676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A8875E3-7B5D-401B-8E5B-0DDE0D76A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F17BC9C0-42AF-4B67-B528-692119C859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8A521DC-964F-4103-95BD-533B4A5C4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12.09.2020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E7591C6-8C3F-496B-A5BF-0B59FEE81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0C59CF5-FB01-4904-B725-82B047F71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4506020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5FA1CBC2-D8E6-43D9-A7FE-89A542F615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2D37D8C7-50C8-4487-96B3-0E62E054B0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86BACAE-2FB2-4457-ACB3-DBE5A2A04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12.09.2020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79A25EF-42EE-47F7-8587-0F2E2A4BE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D7A4335-7541-46CD-A9C3-F080F6A9A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5254533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354321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A2D1A39-BE46-458D-A8C9-3ECA1F127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EE91B14-1C95-42C3-BC3D-1E8092077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86B3B91-AD91-4839-B1A1-F53222081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12.09.2020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D22799F-3353-4F1F-8027-A64CE296E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B2692C0-63AB-420A-BBA6-4B1D116B5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6463337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78A00E7-9554-4138-801F-03B1DE57D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AD261F7-6D2F-472D-A2D7-C97D051603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A119E90-9F1F-4381-8477-B6E8F6DDB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12.09.2020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8F55CA1-D94A-4AA8-A46C-6700B4F5B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159DB4D-68CF-454C-AA18-268332EA4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7783731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46EADAA-AC61-4E52-BF3B-51EA2889B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5D30279-5F09-4263-8AFC-540A919CE3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24E78E2-7041-45F8-826D-EC5E792C1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6AA2A53-8213-42E0-ADA6-87CABE29C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12.09.2020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311B1B4-2B5E-45D4-96DB-DCD6013E6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61D893C-88C8-4076-B83F-55C516EE1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358899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CED2E89-789E-4D9A-9F8B-60E3D44AE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761A76B-6E7E-4CD3-9550-3549978C9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E8660AA-2773-46C1-8DD8-CF3778F4E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47220BAE-9E4A-4BE5-B2E6-C171AD21FE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3B57A784-E1CC-488E-AACC-B7626D31D2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263E77B1-69C6-4172-B846-F85EE9211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12.09.2020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54B5CBCC-F519-4D18-B73F-CD2DDBC70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D2E44579-D201-43DC-90A2-2795B15A0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062753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5C850CF-2B8D-4FE4-8786-3C575ABD5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EEFA6FCA-F3CA-49E7-87CD-9A04E99E3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12.09.2020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69E226F4-717A-40D4-8A62-DD4D3161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675DA021-FE5A-4DEE-BE02-FC5A4EB3A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1890421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24D9E2A5-E371-4E56-B8E5-D051225FD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12.09.2020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724855D0-5EC6-401B-BF7C-02403BA54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6CF656C7-1346-450C-A4F0-81A228BD5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3730784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81CFF4F-A56C-47ED-B778-620CF2F15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8AF2F68-BAB9-4276-B107-B575B064A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991BFD8-4780-44FE-9170-D6B5468F91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2AA14E1-4B64-4F3A-B5A9-6B5483625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12.09.2020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189B814-88FA-4737-B961-5BFE7E9E5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5DF5A97-EC61-415E-8ED6-C37BA8EC8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2109959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089BF11-5E3D-47CF-B973-19DC878F0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55BF2653-A83F-483A-BD91-9CDFA7123A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6C4F1DB-236B-4DCF-9DE8-D792FCA7B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AD0C578-A931-4CED-9D4F-3D364C039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12.09.2020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88FE6C5-DC22-4EE5-BBA4-4A3F544D2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97EF9DE-4CB2-4511-848B-7C758534A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0193224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D47DBC3-9780-4C82-84C5-21DDB2220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CD25FE5-3EE5-4F83-82C3-3F1027D8F8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AAB8A18-8814-40D0-B6CD-E8F30F1782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14DC6-9373-4927-9723-F2D54102B2A5}" type="datetimeFigureOut">
              <a:rPr lang="ru-RU" smtClean="0"/>
              <a:pPr/>
              <a:t>12.09.2020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4213629-378D-4E24-84CB-781E75EEE3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8D1704A-6C59-4C37-A1CF-917030A721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62957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videoplayback.mp4" TargetMode="External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9079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226960" y="2396662"/>
            <a:ext cx="8834615" cy="3814824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r>
              <a:rPr lang="en-US" sz="4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MAVZU: YERNING </a:t>
            </a:r>
          </a:p>
          <a:p>
            <a:r>
              <a:rPr lang="en-US" sz="4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O‘Z O‘QI VA QUYOSH ATROFIDA AYLANISHI</a:t>
            </a:r>
          </a:p>
          <a:p>
            <a:endParaRPr lang="en-US" sz="900" b="1" spc="11" dirty="0" smtClean="0">
              <a:latin typeface="Arial"/>
              <a:cs typeface="Arial"/>
            </a:endParaRPr>
          </a:p>
          <a:p>
            <a:endParaRPr lang="en-US" sz="900" b="1" spc="11" dirty="0" smtClean="0">
              <a:latin typeface="Arial"/>
              <a:cs typeface="Arial"/>
            </a:endParaRPr>
          </a:p>
          <a:p>
            <a:endParaRPr lang="en-US" sz="1000" i="1" spc="11" dirty="0" smtClean="0">
              <a:latin typeface="Arial"/>
              <a:cs typeface="Arial"/>
            </a:endParaRPr>
          </a:p>
          <a:p>
            <a:endParaRPr lang="en-US" sz="3698" i="1" spc="11" dirty="0" smtClean="0">
              <a:latin typeface="Arial"/>
              <a:cs typeface="Arial"/>
            </a:endParaRPr>
          </a:p>
          <a:p>
            <a:r>
              <a:rPr sz="3698" i="1" spc="11" smtClean="0">
                <a:latin typeface="Arial"/>
                <a:cs typeface="Arial"/>
              </a:rPr>
              <a:t>O‘qituvchi</a:t>
            </a:r>
            <a:r>
              <a:rPr lang="en-US" sz="3698" i="1" spc="11" dirty="0" smtClean="0">
                <a:latin typeface="Arial"/>
                <a:cs typeface="Arial"/>
              </a:rPr>
              <a:t>: </a:t>
            </a:r>
            <a:r>
              <a:rPr lang="en-US" sz="3698" i="1" spc="11" dirty="0" err="1" smtClean="0">
                <a:latin typeface="Arial"/>
                <a:cs typeface="Arial"/>
              </a:rPr>
              <a:t>Boltayeva</a:t>
            </a:r>
            <a:r>
              <a:rPr lang="en-US" sz="3698" i="1" spc="11" dirty="0" smtClean="0">
                <a:latin typeface="Arial"/>
                <a:cs typeface="Arial"/>
              </a:rPr>
              <a:t> Lola </a:t>
            </a:r>
            <a:r>
              <a:rPr lang="en-US" sz="3698" i="1" spc="11" dirty="0" err="1" smtClean="0">
                <a:latin typeface="Arial"/>
                <a:cs typeface="Arial"/>
              </a:rPr>
              <a:t>Abduvohidovna</a:t>
            </a:r>
            <a:endParaRPr sz="3698" i="1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13113" y="2410479"/>
            <a:ext cx="727405" cy="211072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374974" y="5214407"/>
            <a:ext cx="727405" cy="115664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521566" y="393201"/>
            <a:ext cx="2022734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521566" y="405901"/>
            <a:ext cx="2048134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813414" y="589807"/>
            <a:ext cx="765686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4756" b="1" spc="21" dirty="0" smtClean="0">
                <a:solidFill>
                  <a:srgbClr val="FEFEFE"/>
                </a:solidFill>
                <a:latin typeface="Arial"/>
                <a:cs typeface="Arial"/>
              </a:rPr>
              <a:t>5-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448770" y="764408"/>
            <a:ext cx="943130" cy="518191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en-US" sz="3200" b="1" spc="2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3200" b="1" spc="21" dirty="0">
              <a:solidFill>
                <a:srgbClr val="FEFEFE"/>
              </a:solidFill>
              <a:latin typeface="Arial"/>
              <a:cs typeface="Arial"/>
            </a:endParaRPr>
          </a:p>
        </p:txBody>
      </p:sp>
      <p:sp>
        <p:nvSpPr>
          <p:cNvPr id="18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3256419" y="303963"/>
            <a:ext cx="5516105" cy="1262319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8000" kern="0" spc="21" dirty="0" err="1">
                <a:solidFill>
                  <a:sysClr val="window" lastClr="FFFFFF"/>
                </a:solidFill>
              </a:rPr>
              <a:t>Geograﬁya</a:t>
            </a:r>
            <a:endParaRPr lang="en-US" sz="80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12" name="Picture 2" descr="ASSALOMU ALAYKUM HURMATLI BILIMDONLAR va JAMOA AZOLARI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5310" y="122568"/>
            <a:ext cx="1672565" cy="1672565"/>
          </a:xfrm>
          <a:prstGeom prst="rect">
            <a:avLst/>
          </a:prstGeom>
          <a:noFill/>
        </p:spPr>
      </p:pic>
      <p:pic>
        <p:nvPicPr>
          <p:cNvPr id="19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64500" y="2493432"/>
            <a:ext cx="3816347" cy="27770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147764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Ответы Mail.ru: Поэтические строки, посвящённые картинке?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886" y="1347114"/>
            <a:ext cx="5617028" cy="5256885"/>
          </a:xfrm>
          <a:prstGeom prst="rect">
            <a:avLst/>
          </a:prstGeom>
          <a:noFill/>
        </p:spPr>
      </p:pic>
      <p:pic>
        <p:nvPicPr>
          <p:cNvPr id="1028" name="Picture 4" descr="Sayohat sayohati sayohati bilan sayohat qilishda farq. Sayohat, sayohat,  sayohat, sayohat, kruiz va sayohat: foydalanish qoidalari, tarjima, misol,  farq, ma'noning farqi. Sayohat - sayohat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14571" y="1323445"/>
            <a:ext cx="6049847" cy="5297487"/>
          </a:xfrm>
          <a:prstGeom prst="rect">
            <a:avLst/>
          </a:prstGeom>
          <a:noFill/>
        </p:spPr>
      </p:pic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552DC15A-457B-4CD5-AA00-4F44ABFA3E4C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219200"/>
          </a:xfrm>
          <a:prstGeom prst="rect">
            <a:avLst/>
          </a:prstGeom>
          <a:solidFill>
            <a:srgbClr val="0000FF"/>
          </a:solidFill>
        </p:spPr>
        <p:txBody>
          <a:bodyPr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24650282-18CC-4477-AC9C-F53C0D050AD9}"/>
              </a:ext>
            </a:extLst>
          </p:cNvPr>
          <p:cNvSpPr txBox="1">
            <a:spLocks/>
          </p:cNvSpPr>
          <p:nvPr/>
        </p:nvSpPr>
        <p:spPr>
          <a:xfrm>
            <a:off x="0" y="131606"/>
            <a:ext cx="12192000" cy="1070809"/>
          </a:xfrm>
          <a:prstGeom prst="rect">
            <a:avLst/>
          </a:prstGeom>
          <a:solidFill>
            <a:srgbClr val="0000FF"/>
          </a:solidFill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Yerning</a:t>
            </a:r>
            <a:r>
              <a:rPr kumimoji="0" lang="en-US" sz="5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5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o‘z</a:t>
            </a:r>
            <a:r>
              <a:rPr kumimoji="0" lang="en-US" sz="5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5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o‘qi</a:t>
            </a:r>
            <a:r>
              <a:rPr kumimoji="0" lang="en-US" sz="5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5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atrofida</a:t>
            </a:r>
            <a:r>
              <a:rPr kumimoji="0" lang="en-US" sz="5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5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aylanishi</a:t>
            </a:r>
            <a:endParaRPr kumimoji="0" lang="en-US" sz="5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552DC15A-457B-4CD5-AA00-4F44ABFA3E4C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219200"/>
          </a:xfrm>
          <a:prstGeom prst="rect">
            <a:avLst/>
          </a:prstGeom>
          <a:solidFill>
            <a:srgbClr val="0000FF"/>
          </a:solidFill>
        </p:spPr>
        <p:txBody>
          <a:bodyPr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24650282-18CC-4477-AC9C-F53C0D050AD9}"/>
              </a:ext>
            </a:extLst>
          </p:cNvPr>
          <p:cNvSpPr txBox="1">
            <a:spLocks/>
          </p:cNvSpPr>
          <p:nvPr/>
        </p:nvSpPr>
        <p:spPr>
          <a:xfrm>
            <a:off x="0" y="63870"/>
            <a:ext cx="12192000" cy="1070809"/>
          </a:xfrm>
          <a:prstGeom prst="rect">
            <a:avLst/>
          </a:prstGeom>
          <a:solidFill>
            <a:srgbClr val="0000FF"/>
          </a:solidFill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Fuko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mayatnigi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13" name="Picture 10" descr="Изображение"/>
          <p:cNvPicPr>
            <a:picLocks noChangeAspect="1" noChangeArrowheads="1"/>
          </p:cNvPicPr>
          <p:nvPr/>
        </p:nvPicPr>
        <p:blipFill>
          <a:blip r:embed="rId2"/>
          <a:srcRect t="9146"/>
          <a:stretch>
            <a:fillRect/>
          </a:stretch>
        </p:blipFill>
        <p:spPr bwMode="auto">
          <a:xfrm>
            <a:off x="4707603" y="1226456"/>
            <a:ext cx="7521144" cy="5631544"/>
          </a:xfrm>
          <a:prstGeom prst="rect">
            <a:avLst/>
          </a:prstGeom>
          <a:noFill/>
        </p:spPr>
      </p:pic>
      <p:pic>
        <p:nvPicPr>
          <p:cNvPr id="14" name="Picture 4" descr="Пантеон в Париже"/>
          <p:cNvPicPr>
            <a:picLocks noChangeAspect="1" noChangeArrowheads="1"/>
          </p:cNvPicPr>
          <p:nvPr/>
        </p:nvPicPr>
        <p:blipFill>
          <a:blip r:embed="rId3" cstate="print"/>
          <a:srcRect l="14639" t="12191" r="6377"/>
          <a:stretch>
            <a:fillRect/>
          </a:stretch>
        </p:blipFill>
        <p:spPr bwMode="auto">
          <a:xfrm>
            <a:off x="9778155" y="1260957"/>
            <a:ext cx="2413845" cy="1552377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12487" y="1314530"/>
            <a:ext cx="4455884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Fuko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mayatnigi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 - </a:t>
            </a:r>
          </a:p>
          <a:p>
            <a:pPr algn="ctr"/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Yerning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oʻz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oʻqi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atrofida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aylanishini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tasdiqlovchi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tajribani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namoyish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qiladigan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qurilma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. </a:t>
            </a:r>
          </a:p>
        </p:txBody>
      </p:sp>
      <p:pic>
        <p:nvPicPr>
          <p:cNvPr id="9" name="Picture 12" descr="Foucault.jpg"/>
          <p:cNvPicPr>
            <a:picLocks noChangeAspect="1" noChangeArrowheads="1"/>
          </p:cNvPicPr>
          <p:nvPr/>
        </p:nvPicPr>
        <p:blipFill>
          <a:blip r:embed="rId4"/>
          <a:srcRect l="8766" t="6591" r="8442" b="9023"/>
          <a:stretch>
            <a:fillRect/>
          </a:stretch>
        </p:blipFill>
        <p:spPr bwMode="auto">
          <a:xfrm>
            <a:off x="4656666" y="1245757"/>
            <a:ext cx="1413933" cy="1941489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4665134" y="5903893"/>
            <a:ext cx="4817344" cy="95410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Fransuz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fizigi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astronomi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b="1" dirty="0" smtClean="0">
                <a:latin typeface="Arial" pitchFamily="34" charset="0"/>
                <a:cs typeface="Arial" pitchFamily="34" charset="0"/>
              </a:rPr>
              <a:t>Jan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Bernar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Leon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Fuko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8382000" y="2794000"/>
            <a:ext cx="1143000" cy="516467"/>
          </a:xfrm>
          <a:prstGeom prst="wedgeRoundRectCallout">
            <a:avLst>
              <a:gd name="adj1" fmla="val -77870"/>
              <a:gd name="adj2" fmla="val -26025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30 kg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Скругленная прямоугольная выноска 16"/>
          <p:cNvSpPr/>
          <p:nvPr/>
        </p:nvSpPr>
        <p:spPr>
          <a:xfrm>
            <a:off x="8297334" y="2074334"/>
            <a:ext cx="1143000" cy="516467"/>
          </a:xfrm>
          <a:prstGeom prst="wedgeRoundRectCallout">
            <a:avLst>
              <a:gd name="adj1" fmla="val -77870"/>
              <a:gd name="adj2" fmla="val -26025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67 </a:t>
            </a: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metr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13"/>
          <p:cNvSpPr>
            <a:spLocks noChangeArrowheads="1"/>
          </p:cNvSpPr>
          <p:nvPr/>
        </p:nvSpPr>
        <p:spPr bwMode="auto">
          <a:xfrm>
            <a:off x="176521" y="3811012"/>
            <a:ext cx="4370079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Har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qanday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mayatnik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hamma</a:t>
            </a: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vaqt</a:t>
            </a: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bir</a:t>
            </a: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yo‘nalishda</a:t>
            </a: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en-US" sz="32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ya’ni</a:t>
            </a: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dastlabki</a:t>
            </a: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harakatga</a:t>
            </a: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keltirilgan</a:t>
            </a: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yo‘nalishida</a:t>
            </a: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tebranishga</a:t>
            </a: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intiladi</a:t>
            </a: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552DC15A-457B-4CD5-AA00-4F44ABFA3E4C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219200"/>
          </a:xfrm>
          <a:prstGeom prst="rect">
            <a:avLst/>
          </a:prstGeom>
          <a:solidFill>
            <a:srgbClr val="0000FF"/>
          </a:solidFill>
        </p:spPr>
        <p:txBody>
          <a:bodyPr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24650282-18CC-4477-AC9C-F53C0D050AD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265394"/>
          </a:xfrm>
          <a:prstGeom prst="rect">
            <a:avLst/>
          </a:prstGeom>
          <a:solidFill>
            <a:srgbClr val="0000FF"/>
          </a:solidFill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Parij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shahridagi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Panteon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binosida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saqlanayotgan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Fuko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mayatnigi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41992" name="Picture 8" descr="Маятник Фуко — Википедия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65144" y="1439333"/>
            <a:ext cx="4165598" cy="5369151"/>
          </a:xfrm>
          <a:prstGeom prst="rect">
            <a:avLst/>
          </a:prstGeom>
          <a:noFill/>
        </p:spPr>
      </p:pic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310846" y="1477400"/>
            <a:ext cx="7266819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Fuko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mayatnigi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osib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qo‘yilgan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joy ham,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binoning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o‘zi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ham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Yer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bilan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birga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aylanganligidan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tebratib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yuborilgan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mayatnik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Yerning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harakatiga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qarshilik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ko‘rsatishi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va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o‘zining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dastlabki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yo‘nalishida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tebranishga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intilishi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lozim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9F633C17-1163-4A2A-8ACD-0A335F1FA07F}"/>
              </a:ext>
            </a:extLst>
          </p:cNvPr>
          <p:cNvCxnSpPr>
            <a:cxnSpLocks/>
          </p:cNvCxnSpPr>
          <p:nvPr/>
        </p:nvCxnSpPr>
        <p:spPr>
          <a:xfrm rot="5400000">
            <a:off x="952609" y="3094839"/>
            <a:ext cx="4504431" cy="581702"/>
          </a:xfrm>
          <a:prstGeom prst="line">
            <a:avLst/>
          </a:prstGeom>
          <a:ln w="38100">
            <a:solidFill>
              <a:srgbClr val="1F02AE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24650282-18CC-4477-AC9C-F53C0D050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3534"/>
            <a:ext cx="12192000" cy="1070809"/>
          </a:xfrm>
          <a:solidFill>
            <a:srgbClr val="0000FF"/>
          </a:solidFill>
        </p:spPr>
        <p:txBody>
          <a:bodyPr>
            <a:normAutofit/>
          </a:bodyPr>
          <a:lstStyle/>
          <a:p>
            <a:pPr algn="ctr"/>
            <a:r>
              <a:rPr lang="en-US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</a:t>
            </a:r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aylanishi</a:t>
            </a:r>
            <a:endParaRPr lang="en-US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C681EBC-57A2-4853-9AF5-7EF6062AB7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464693">
            <a:off x="1346933" y="1499871"/>
            <a:ext cx="3745270" cy="3744811"/>
          </a:xfrm>
          <a:prstGeom prst="ellipse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30E2F8F2-6CC3-40AB-98D1-6B6ACC9BB7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5950" y="872708"/>
            <a:ext cx="5638799" cy="503904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66BED20-0EA2-4B27-B025-1FF54E096F12}"/>
              </a:ext>
            </a:extLst>
          </p:cNvPr>
          <p:cNvSpPr txBox="1"/>
          <p:nvPr/>
        </p:nvSpPr>
        <p:spPr>
          <a:xfrm>
            <a:off x="0" y="5638280"/>
            <a:ext cx="12192000" cy="1211105"/>
          </a:xfrm>
          <a:prstGeom prst="rect">
            <a:avLst/>
          </a:prstGeom>
          <a:solidFill>
            <a:srgbClr val="0000FF"/>
          </a:solidFill>
        </p:spPr>
        <p:txBody>
          <a:bodyPr wrap="square" lIns="193551" tIns="96776" rIns="193551" bIns="96776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23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56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daqiqa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soniyada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(24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soatda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g‘arbdan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sharqqa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</a:t>
            </a:r>
            <a:r>
              <a:rPr lang="en-US" sz="3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3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marotaba</a:t>
            </a:r>
            <a:r>
              <a:rPr lang="en-US" sz="3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aylanib</a:t>
            </a:r>
            <a:r>
              <a:rPr lang="en-US" sz="3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chiqadi</a:t>
            </a:r>
            <a:r>
              <a:rPr lang="en-US" sz="3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935542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5A7D23C-C5C7-4FAF-A742-094942755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8799" y="1109691"/>
            <a:ext cx="6783201" cy="2095676"/>
          </a:xfrm>
        </p:spPr>
        <p:txBody>
          <a:bodyPr>
            <a:noAutofit/>
          </a:bodyPr>
          <a:lstStyle/>
          <a:p>
            <a:pPr algn="ctr"/>
            <a:r>
              <a:rPr lang="en-US" sz="51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51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1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shari</a:t>
            </a:r>
            <a:r>
              <a:rPr lang="en-US" sz="51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1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g‘arbdan</a:t>
            </a:r>
            <a:r>
              <a:rPr lang="en-US" sz="51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1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sharqqa</a:t>
            </a:r>
            <a:r>
              <a:rPr lang="en-US" sz="51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1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aylanadi</a:t>
            </a:r>
            <a:r>
              <a:rPr lang="en-US" sz="51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51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96A0309-54A2-47EF-AC76-50B0BAA5B6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999" t="29998" r="28331" b="8885"/>
          <a:stretch/>
        </p:blipFill>
        <p:spPr>
          <a:xfrm>
            <a:off x="0" y="967214"/>
            <a:ext cx="5704114" cy="58907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7144DF3-B42A-4AC8-93FC-544CD2440F42}"/>
              </a:ext>
            </a:extLst>
          </p:cNvPr>
          <p:cNvSpPr txBox="1"/>
          <p:nvPr/>
        </p:nvSpPr>
        <p:spPr>
          <a:xfrm>
            <a:off x="5892799" y="3489895"/>
            <a:ext cx="6118999" cy="2903876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4400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sharining</a:t>
            </a:r>
            <a:r>
              <a:rPr lang="en-US" sz="4400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4400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</a:t>
            </a:r>
            <a:r>
              <a:rPr lang="en-US" sz="4400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4400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aylanishi</a:t>
            </a:r>
            <a:r>
              <a:rPr lang="en-US" sz="4400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4400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kun </a:t>
            </a:r>
            <a:r>
              <a:rPr lang="en-US" sz="4400" b="1" dirty="0" err="1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tun</a:t>
            </a:r>
            <a:r>
              <a:rPr lang="en-US" sz="4400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almashinadi</a:t>
            </a:r>
            <a:r>
              <a:rPr lang="en-US" sz="4400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400" b="1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4">
            <a:extLst>
              <a:ext uri="{FF2B5EF4-FFF2-40B4-BE49-F238E27FC236}">
                <a16:creationId xmlns:a16="http://schemas.microsoft.com/office/drawing/2014/main" xmlns="" id="{24650282-18CC-4477-AC9C-F53C0D050AD9}"/>
              </a:ext>
            </a:extLst>
          </p:cNvPr>
          <p:cNvSpPr txBox="1">
            <a:spLocks/>
          </p:cNvSpPr>
          <p:nvPr/>
        </p:nvSpPr>
        <p:spPr>
          <a:xfrm>
            <a:off x="0" y="-13534"/>
            <a:ext cx="12192000" cy="1070809"/>
          </a:xfrm>
          <a:prstGeom prst="rect">
            <a:avLst/>
          </a:prstGeom>
          <a:solidFill>
            <a:srgbClr val="0000FF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Yerning</a:t>
            </a:r>
            <a:r>
              <a:rPr kumimoji="0" lang="en-US" sz="5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5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o‘z</a:t>
            </a:r>
            <a:r>
              <a:rPr kumimoji="0" lang="en-US" sz="5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5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o‘qi</a:t>
            </a:r>
            <a:r>
              <a:rPr kumimoji="0" lang="en-US" sz="5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5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atrofida</a:t>
            </a:r>
            <a:r>
              <a:rPr kumimoji="0" lang="en-US" sz="5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5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aylanishi</a:t>
            </a:r>
            <a:endParaRPr kumimoji="0" lang="en-US" sz="5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44161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52DC15A-457B-4CD5-AA00-4F44ABFA3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17561"/>
          </a:xfrm>
          <a:solidFill>
            <a:srgbClr val="0000FF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6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Sutka</a:t>
            </a:r>
            <a:endParaRPr lang="en-US" sz="6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Рисунок 3">
            <a:extLst>
              <a:ext uri="{FF2B5EF4-FFF2-40B4-BE49-F238E27FC236}">
                <a16:creationId xmlns:a16="http://schemas.microsoft.com/office/drawing/2014/main" xmlns="" id="{D05F0994-B134-499D-A76C-88DE2C4EA77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933927" y="1483943"/>
            <a:ext cx="3328416" cy="3407438"/>
          </a:xfrm>
        </p:spPr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BB86AD5D-F18B-4903-B83A-8DBFE0352CA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xmlns="" id="{2680AE8F-510D-47A1-AFC8-0B6526CECDC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933927" y="5035472"/>
            <a:ext cx="3328416" cy="95885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5" name="Рисунок 14">
            <a:extLst>
              <a:ext uri="{FF2B5EF4-FFF2-40B4-BE49-F238E27FC236}">
                <a16:creationId xmlns:a16="http://schemas.microsoft.com/office/drawing/2014/main" xmlns="" id="{59FC0BDF-F1E5-486C-BD42-03C4B4CBDE0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E6C0E0B6-372E-4C22-9CD7-C96C6ED0F6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9" y="817561"/>
            <a:ext cx="12174443" cy="6040439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F773EF07-01C7-4EE9-A853-FAD8826F679F}"/>
              </a:ext>
            </a:extLst>
          </p:cNvPr>
          <p:cNvSpPr txBox="1"/>
          <p:nvPr/>
        </p:nvSpPr>
        <p:spPr>
          <a:xfrm>
            <a:off x="547899" y="6077782"/>
            <a:ext cx="10674146" cy="780218"/>
          </a:xfrm>
          <a:prstGeom prst="rect">
            <a:avLst/>
          </a:prstGeom>
          <a:solidFill>
            <a:srgbClr val="1F02AE"/>
          </a:solidFill>
        </p:spPr>
        <p:txBody>
          <a:bodyPr wrap="none" lIns="193551" tIns="96776" rIns="193551" bIns="96776" rtlCol="0">
            <a:spAutoFit/>
          </a:bodyPr>
          <a:lstStyle/>
          <a:p>
            <a:pPr algn="ctr"/>
            <a:r>
              <a:rPr lang="en-US" sz="3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</a:t>
            </a:r>
            <a:r>
              <a:rPr lang="en-US" sz="3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kunduz</a:t>
            </a:r>
            <a:r>
              <a:rPr lang="en-US" sz="3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sutka</a:t>
            </a:r>
            <a:r>
              <a:rPr lang="en-US" sz="3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</a:t>
            </a:r>
            <a:r>
              <a:rPr lang="en-US" sz="3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3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44645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45935"/>
            <a:ext cx="12192000" cy="5812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Заголовок 4">
            <a:extLst>
              <a:ext uri="{FF2B5EF4-FFF2-40B4-BE49-F238E27FC236}">
                <a16:creationId xmlns:a16="http://schemas.microsoft.com/office/drawing/2014/main" xmlns="" id="{24650282-18CC-4477-AC9C-F53C0D050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3534"/>
            <a:ext cx="12192000" cy="1070809"/>
          </a:xfrm>
          <a:solidFill>
            <a:srgbClr val="0000FF"/>
          </a:solidFill>
        </p:spPr>
        <p:txBody>
          <a:bodyPr>
            <a:normAutofit/>
          </a:bodyPr>
          <a:lstStyle/>
          <a:p>
            <a:pPr algn="ctr"/>
            <a:r>
              <a:rPr lang="en-US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aylanishi</a:t>
            </a:r>
            <a:endParaRPr lang="en-US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8300" y="1518335"/>
            <a:ext cx="21209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latin typeface="Arial" pitchFamily="34" charset="0"/>
                <a:cs typeface="Arial" pitchFamily="34" charset="0"/>
              </a:rPr>
              <a:t>365 kun</a:t>
            </a:r>
            <a:br>
              <a:rPr lang="en-US" b="1" dirty="0" smtClean="0">
                <a:latin typeface="Arial" pitchFamily="34" charset="0"/>
                <a:cs typeface="Arial" pitchFamily="34" charset="0"/>
              </a:rPr>
            </a:br>
            <a:r>
              <a:rPr lang="en-US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sutka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6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soat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CD57165-BF03-49B2-8691-23645A85DF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" y="1447634"/>
            <a:ext cx="12192000" cy="5410366"/>
          </a:xfrm>
          <a:prstGeom prst="rect">
            <a:avLst/>
          </a:prstGeom>
        </p:spPr>
      </p:pic>
      <p:pic>
        <p:nvPicPr>
          <p:cNvPr id="53249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23950"/>
            <a:ext cx="12211050" cy="573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DA80AF2F-4F29-4569-98CB-BFBAF33F9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19014"/>
          </a:xfrm>
          <a:solidFill>
            <a:srgbClr val="0000FF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sharining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aylanib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chiqishi</a:t>
            </a:r>
            <a:endParaRPr lang="en-US" sz="40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67129" y="1448192"/>
            <a:ext cx="14969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879443" y="4566949"/>
            <a:ext cx="14969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731829" y="6134492"/>
            <a:ext cx="14969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692743" y="5214649"/>
            <a:ext cx="14969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</a:t>
            </a:r>
            <a:endParaRPr lang="ru-RU" sz="2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610443" y="4338349"/>
            <a:ext cx="14969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endParaRPr lang="ru-RU" sz="2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095343" y="3271549"/>
            <a:ext cx="14969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endParaRPr lang="ru-RU" sz="28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8686643" y="3068349"/>
            <a:ext cx="14969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endParaRPr lang="ru-RU" sz="28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962243" y="2268249"/>
            <a:ext cx="14969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3523005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92A9D47-4EA5-4508-BE25-4120133AC8EC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10000"/>
          </a:blip>
          <a:srcRect t="2945" b="3828"/>
          <a:stretch>
            <a:fillRect/>
          </a:stretch>
        </p:blipFill>
        <p:spPr>
          <a:xfrm>
            <a:off x="159659" y="1181768"/>
            <a:ext cx="6068332" cy="5574634"/>
          </a:xfrm>
          <a:prstGeom prst="rect">
            <a:avLst/>
          </a:prstGeom>
        </p:spPr>
      </p:pic>
      <p:sp>
        <p:nvSpPr>
          <p:cNvPr id="6" name="Облачко с текстом: прямоугольное со скругленными углами 5">
            <a:extLst>
              <a:ext uri="{FF2B5EF4-FFF2-40B4-BE49-F238E27FC236}">
                <a16:creationId xmlns:a16="http://schemas.microsoft.com/office/drawing/2014/main" xmlns="" id="{B3650CAC-8C5C-4E36-9136-DD3DD04E7C8F}"/>
              </a:ext>
            </a:extLst>
          </p:cNvPr>
          <p:cNvSpPr/>
          <p:nvPr/>
        </p:nvSpPr>
        <p:spPr>
          <a:xfrm>
            <a:off x="6241143" y="1171575"/>
            <a:ext cx="5799686" cy="5458093"/>
          </a:xfrm>
          <a:prstGeom prst="wedgeRoundRectCallout">
            <a:avLst>
              <a:gd name="adj1" fmla="val -75352"/>
              <a:gd name="adj2" fmla="val 35812"/>
              <a:gd name="adj3" fmla="val 16667"/>
            </a:avLst>
          </a:prstGeom>
          <a:solidFill>
            <a:schemeClr val="bg1"/>
          </a:solidFill>
          <a:ln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Shunda</a:t>
            </a: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yili</a:t>
            </a: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 </a:t>
            </a:r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soatdan</a:t>
            </a: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yig‘ilib</a:t>
            </a: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4 </a:t>
            </a:r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yilda</a:t>
            </a: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24 </a:t>
            </a:r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soat</a:t>
            </a: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ya’ni</a:t>
            </a: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sutka</a:t>
            </a: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Shuning</a:t>
            </a: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uch</a:t>
            </a: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yildan</a:t>
            </a: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keyin</a:t>
            </a: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to‘rtinchi</a:t>
            </a: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yil</a:t>
            </a: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366 kun </a:t>
            </a:r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Bu </a:t>
            </a:r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yil</a:t>
            </a: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kabisa</a:t>
            </a:r>
            <a:r>
              <a:rPr lang="en-US" sz="32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yili</a:t>
            </a:r>
            <a:r>
              <a:rPr lang="en-US" sz="32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32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deyiladi</a:t>
            </a: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yili</a:t>
            </a: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fevral</a:t>
            </a: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oyi</a:t>
            </a: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28 kun </a:t>
            </a:r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emas</a:t>
            </a: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29 kun </a:t>
            </a:r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hisoblanadi</a:t>
            </a: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b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endParaRPr lang="en-US" sz="3200" b="1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Прямоугольник 6"/>
          <p:cNvSpPr/>
          <p:nvPr/>
        </p:nvSpPr>
        <p:spPr>
          <a:xfrm>
            <a:off x="-7322" y="0"/>
            <a:ext cx="12192000" cy="1103383"/>
          </a:xfrm>
          <a:prstGeom prst="rect">
            <a:avLst/>
          </a:prstGeom>
          <a:solidFill>
            <a:srgbClr val="0000FF"/>
          </a:solidFill>
          <a:ln>
            <a:solidFill>
              <a:srgbClr val="4504FC"/>
            </a:solidFill>
          </a:ln>
        </p:spPr>
        <p:txBody>
          <a:bodyPr wrap="square" lIns="193551" tIns="96776" rIns="193551" bIns="96776">
            <a:spAutoFit/>
          </a:bodyPr>
          <a:lstStyle/>
          <a:p>
            <a:pPr algn="ctr"/>
            <a:r>
              <a:rPr lang="ru-RU" sz="5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59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Kabisa</a:t>
            </a:r>
            <a:r>
              <a:rPr lang="en-US" sz="5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</a:t>
            </a:r>
            <a:endParaRPr lang="ru-RU" sz="5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024274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CD57165-BF03-49B2-8691-23645A85DF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" y="1447634"/>
            <a:ext cx="12192000" cy="5410366"/>
          </a:xfrm>
          <a:prstGeom prst="rect">
            <a:avLst/>
          </a:prstGeom>
        </p:spPr>
      </p:pic>
      <p:pic>
        <p:nvPicPr>
          <p:cNvPr id="53249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23950"/>
            <a:ext cx="12211050" cy="573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DA80AF2F-4F29-4569-98CB-BFBAF33F9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19014"/>
          </a:xfrm>
          <a:solidFill>
            <a:srgbClr val="0000FF"/>
          </a:solidFill>
        </p:spPr>
        <p:txBody>
          <a:bodyPr>
            <a:normAutofit/>
          </a:bodyPr>
          <a:lstStyle/>
          <a:p>
            <a:pPr algn="ctr"/>
            <a:r>
              <a:rPr lang="en-US" sz="3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sharining</a:t>
            </a:r>
            <a:r>
              <a:rPr lang="en-US" sz="3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3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3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3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aylanib</a:t>
            </a:r>
            <a:r>
              <a:rPr lang="en-US" sz="3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chiqishi</a:t>
            </a:r>
            <a:r>
              <a:rPr lang="en-US" sz="3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3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3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8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92529" y="1587892"/>
            <a:ext cx="14969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879443" y="4566949"/>
            <a:ext cx="14969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668329" y="6134492"/>
            <a:ext cx="14969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794343" y="5290849"/>
            <a:ext cx="14969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</a:t>
            </a:r>
            <a:endParaRPr lang="ru-RU" sz="2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534243" y="4262149"/>
            <a:ext cx="14969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endParaRPr lang="ru-RU" sz="2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222343" y="3449349"/>
            <a:ext cx="14969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endParaRPr lang="ru-RU" sz="28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8585043" y="3195349"/>
            <a:ext cx="14969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endParaRPr lang="ru-RU" sz="28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746343" y="2331749"/>
            <a:ext cx="14969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</a:t>
            </a:r>
            <a:endParaRPr lang="ru-RU" sz="28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4825842" y="4744749"/>
            <a:ext cx="23750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23-sentabr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790700" y="1722149"/>
            <a:ext cx="290648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Bahorgi</a:t>
            </a:r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tengkunlik</a:t>
            </a:r>
            <a:endParaRPr lang="ru-RU" sz="20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533243" y="2141249"/>
            <a:ext cx="14969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22-iyun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0" y="2611149"/>
            <a:ext cx="27050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Quyoshning</a:t>
            </a:r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yozgi</a:t>
            </a:r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turish</a:t>
            </a:r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endParaRPr lang="ru-RU" sz="20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9996715" y="2560349"/>
            <a:ext cx="20174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22-dekabr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9461501" y="5227349"/>
            <a:ext cx="27304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Quyoshning</a:t>
            </a:r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qishki</a:t>
            </a:r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turish</a:t>
            </a:r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endParaRPr lang="ru-RU" sz="20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6299201" y="6065549"/>
            <a:ext cx="3937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Kuzgi</a:t>
            </a:r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tengkunlik</a:t>
            </a:r>
            <a:endParaRPr lang="ru-RU" sz="20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184242" y="1353849"/>
            <a:ext cx="23750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21-mart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23005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4" descr="География: Как люди представляли Землю в древност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76172" y="3982806"/>
            <a:ext cx="3263027" cy="2710094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2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1" name="Прямоугольник 10"/>
          <p:cNvSpPr/>
          <p:nvPr/>
        </p:nvSpPr>
        <p:spPr>
          <a:xfrm>
            <a:off x="495300" y="0"/>
            <a:ext cx="11404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Yer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haqidagi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ilk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tasavvurlar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5234" y="1422168"/>
            <a:ext cx="37803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Qadimgi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yunonlar</a:t>
            </a:r>
            <a:endParaRPr lang="ru-RU" sz="28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1364" y="3606568"/>
            <a:ext cx="496570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latin typeface="Arial" pitchFamily="34" charset="0"/>
                <a:cs typeface="Arial" pitchFamily="34" charset="0"/>
              </a:rPr>
              <a:t>2.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Hindistonda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yashaydigan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odamlar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8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4500" y="5748634"/>
            <a:ext cx="39835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latin typeface="Arial" pitchFamily="34" charset="0"/>
                <a:cs typeface="Arial" pitchFamily="34" charset="0"/>
              </a:rPr>
              <a:t>3.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O‘rta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Osiyo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xalqlari</a:t>
            </a:r>
            <a:endParaRPr lang="ru-RU" sz="28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04237" y="2451101"/>
            <a:ext cx="3018426" cy="2552700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Picture 4" descr="Представление древних людей о Земл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24500" y="1063440"/>
            <a:ext cx="3124200" cy="2602548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8" name="Oval 4">
            <a:extLst>
              <a:ext uri="{FF2B5EF4-FFF2-40B4-BE49-F238E27FC236}">
                <a16:creationId xmlns:a16="http://schemas.microsoft.com/office/drawing/2014/main" xmlns="" id="{FE3AC6EB-A1BF-4BDE-AC7B-1CEE8E51860A}"/>
              </a:ext>
            </a:extLst>
          </p:cNvPr>
          <p:cNvSpPr>
            <a:spLocks noChangeAspect="1"/>
          </p:cNvSpPr>
          <p:nvPr/>
        </p:nvSpPr>
        <p:spPr>
          <a:xfrm>
            <a:off x="5135033" y="1094078"/>
            <a:ext cx="928166" cy="867769"/>
          </a:xfrm>
          <a:prstGeom prst="ellipse">
            <a:avLst/>
          </a:prstGeom>
          <a:solidFill>
            <a:srgbClr val="FFFF00"/>
          </a:solidFill>
          <a:ln w="9525" cmpd="sng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val 4">
            <a:extLst>
              <a:ext uri="{FF2B5EF4-FFF2-40B4-BE49-F238E27FC236}">
                <a16:creationId xmlns:a16="http://schemas.microsoft.com/office/drawing/2014/main" xmlns="" id="{FE3AC6EB-A1BF-4BDE-AC7B-1CEE8E51860A}"/>
              </a:ext>
            </a:extLst>
          </p:cNvPr>
          <p:cNvSpPr>
            <a:spLocks noChangeAspect="1"/>
          </p:cNvSpPr>
          <p:nvPr/>
        </p:nvSpPr>
        <p:spPr>
          <a:xfrm>
            <a:off x="8695266" y="2626545"/>
            <a:ext cx="928166" cy="867769"/>
          </a:xfrm>
          <a:prstGeom prst="ellipse">
            <a:avLst/>
          </a:prstGeom>
          <a:solidFill>
            <a:srgbClr val="FFFF00"/>
          </a:solidFill>
          <a:ln w="9525" cmpd="sng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4">
            <a:extLst>
              <a:ext uri="{FF2B5EF4-FFF2-40B4-BE49-F238E27FC236}">
                <a16:creationId xmlns:a16="http://schemas.microsoft.com/office/drawing/2014/main" xmlns="" id="{FE3AC6EB-A1BF-4BDE-AC7B-1CEE8E51860A}"/>
              </a:ext>
            </a:extLst>
          </p:cNvPr>
          <p:cNvSpPr>
            <a:spLocks noChangeAspect="1"/>
          </p:cNvSpPr>
          <p:nvPr/>
        </p:nvSpPr>
        <p:spPr>
          <a:xfrm>
            <a:off x="5477933" y="4214045"/>
            <a:ext cx="928166" cy="867769"/>
          </a:xfrm>
          <a:prstGeom prst="ellipse">
            <a:avLst/>
          </a:prstGeom>
          <a:solidFill>
            <a:srgbClr val="FFFF00"/>
          </a:solidFill>
          <a:ln w="9525" cmpd="sng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2" descr="Чому іноземні інвестори вибирають Польщу, а не Україну?&quot; - експерт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677400" y="5283201"/>
            <a:ext cx="2381251" cy="144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9" name="Picture 3"/>
          <p:cNvPicPr>
            <a:picLocks noChangeAspect="1" noChangeArrowheads="1"/>
          </p:cNvPicPr>
          <p:nvPr/>
        </p:nvPicPr>
        <p:blipFill>
          <a:blip r:embed="rId2"/>
          <a:srcRect t="10803" r="30187" b="5679"/>
          <a:stretch>
            <a:fillRect/>
          </a:stretch>
        </p:blipFill>
        <p:spPr bwMode="auto">
          <a:xfrm>
            <a:off x="0" y="1062567"/>
            <a:ext cx="6096000" cy="4144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0178" name="Picture 2" descr="Присяга. Как ее приносят? - Оформление документов в РФ - Форум переселенцев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60117" y="1894417"/>
            <a:ext cx="3340100" cy="3340100"/>
          </a:xfrm>
          <a:prstGeom prst="rect">
            <a:avLst/>
          </a:prstGeom>
          <a:noFill/>
        </p:spPr>
      </p:pic>
      <p:sp>
        <p:nvSpPr>
          <p:cNvPr id="5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9335559" y="1231899"/>
            <a:ext cx="2352675" cy="809625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22- </a:t>
            </a:r>
            <a:r>
              <a:rPr lang="en-US" sz="4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iyun</a:t>
            </a:r>
            <a:endParaRPr lang="ru-RU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296834" y="1234016"/>
            <a:ext cx="1885950" cy="809625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Yoz</a:t>
            </a:r>
            <a:endParaRPr lang="ru-RU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144434" y="4388908"/>
            <a:ext cx="1885950" cy="809625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Qish</a:t>
            </a:r>
            <a:endParaRPr lang="ru-RU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58800" y="0"/>
            <a:ext cx="111887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Quyoshning</a:t>
            </a:r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yozgi</a:t>
            </a:r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turish</a:t>
            </a:r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endParaRPr lang="ru-RU" sz="5000" dirty="0"/>
          </a:p>
        </p:txBody>
      </p:sp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0" y="5295205"/>
            <a:ext cx="12048067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Iyun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oyida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Yerning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Shimoliy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yarimshar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qismi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Quyoshga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ko‘proq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qarab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turadi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. 22-iyun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Quyoshning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yozgi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turish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atrofidagi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yerlarda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Quyosh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butunlay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botmaydi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869595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400BB9B6-4A41-4C30-8154-D309CFDF4DF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0000" t="12917" b="4861"/>
          <a:stretch>
            <a:fillRect/>
          </a:stretch>
        </p:blipFill>
        <p:spPr>
          <a:xfrm>
            <a:off x="5448414" y="1047750"/>
            <a:ext cx="6743585" cy="4455583"/>
          </a:xfrm>
          <a:prstGeom prst="rect">
            <a:avLst/>
          </a:prstGeom>
        </p:spPr>
      </p:pic>
      <p:pic>
        <p:nvPicPr>
          <p:cNvPr id="50178" name="Picture 2" descr="Присяга. Как ее приносят? - Оформление документов в РФ - Форум переселенцев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05441" y="1915583"/>
            <a:ext cx="3340100" cy="3340100"/>
          </a:xfrm>
          <a:prstGeom prst="rect">
            <a:avLst/>
          </a:prstGeom>
          <a:noFill/>
        </p:spPr>
      </p:pic>
      <p:sp>
        <p:nvSpPr>
          <p:cNvPr id="5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90008" y="1060450"/>
            <a:ext cx="3028950" cy="809625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22- </a:t>
            </a:r>
            <a:r>
              <a:rPr lang="en-US" sz="4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dekabr</a:t>
            </a:r>
            <a:endParaRPr lang="ru-RU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391150" y="1076325"/>
            <a:ext cx="1228725" cy="828675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391025" y="4762500"/>
            <a:ext cx="1495425" cy="40005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58800" y="0"/>
            <a:ext cx="111887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Quyoshning</a:t>
            </a:r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qishki</a:t>
            </a:r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turish</a:t>
            </a:r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endParaRPr lang="ru-RU" sz="50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638799" y="3959226"/>
            <a:ext cx="1573743" cy="809625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Yoz</a:t>
            </a:r>
            <a:endParaRPr lang="ru-RU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257800" y="1079500"/>
            <a:ext cx="2447924" cy="716491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Qish</a:t>
            </a:r>
            <a:endParaRPr lang="ru-RU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7800" y="5343436"/>
            <a:ext cx="12014200" cy="15234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Quyosh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Janubiy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yarimsharda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ufqdan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eng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baland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ko‘tariladi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Janubiy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yarimsharni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eng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ko‘p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Shimoliy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yarimsharni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esa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aksincha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, eng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kam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yoritadi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isitadi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Shimoliy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yarimsharda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kunduz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eng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qisqa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tun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esa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eng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uzun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5869595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60500714-B7BD-43E0-8607-A64BB612F54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9881" t="11111" r="3690" b="6032"/>
          <a:stretch>
            <a:fillRect/>
          </a:stretch>
        </p:blipFill>
        <p:spPr>
          <a:xfrm>
            <a:off x="3699976" y="899886"/>
            <a:ext cx="8492024" cy="5958114"/>
          </a:xfrm>
          <a:prstGeom prst="rect">
            <a:avLst/>
          </a:prstGeom>
        </p:spPr>
      </p:pic>
      <p:sp>
        <p:nvSpPr>
          <p:cNvPr id="13" name="Скругленный прямоугольник 12"/>
          <p:cNvSpPr/>
          <p:nvPr/>
        </p:nvSpPr>
        <p:spPr>
          <a:xfrm>
            <a:off x="3322865" y="1243239"/>
            <a:ext cx="2802164" cy="828675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0178" name="Picture 2" descr="Присяга. Как ее приносят? - Оформление документов в РФ - Форум переселенцев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3675" y="2038350"/>
            <a:ext cx="3340100" cy="3340100"/>
          </a:xfrm>
          <a:prstGeom prst="rect">
            <a:avLst/>
          </a:prstGeom>
          <a:noFill/>
        </p:spPr>
      </p:pic>
      <p:sp>
        <p:nvSpPr>
          <p:cNvPr id="5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"/>
            <a:ext cx="12173957" cy="102446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80975" y="1162050"/>
            <a:ext cx="3028950" cy="809625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21- mart</a:t>
            </a:r>
            <a:endParaRPr lang="ru-RU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980669" y="5577568"/>
            <a:ext cx="1885950" cy="809625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Kuz</a:t>
            </a:r>
            <a:endParaRPr lang="ru-RU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391150" y="1076325"/>
            <a:ext cx="1228725" cy="828675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391025" y="4762500"/>
            <a:ext cx="1495425" cy="40005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716237" y="1641476"/>
            <a:ext cx="1933574" cy="809625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Bahor</a:t>
            </a:r>
            <a:endParaRPr lang="ru-RU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58800" y="0"/>
            <a:ext cx="111887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Bahorgi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tengkunlik</a:t>
            </a:r>
            <a:endParaRPr lang="ru-RU" sz="5400" dirty="0" smtClean="0"/>
          </a:p>
        </p:txBody>
      </p:sp>
    </p:spTree>
    <p:extLst>
      <p:ext uri="{BB962C8B-B14F-4D97-AF65-F5344CB8AC3E}">
        <p14:creationId xmlns:p14="http://schemas.microsoft.com/office/powerpoint/2010/main" xmlns="" val="385869595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60500714-B7BD-43E0-8607-A64BB612F54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9881" t="11111" r="3690" b="6032"/>
          <a:stretch>
            <a:fillRect/>
          </a:stretch>
        </p:blipFill>
        <p:spPr>
          <a:xfrm>
            <a:off x="3699976" y="899886"/>
            <a:ext cx="8492024" cy="5958114"/>
          </a:xfrm>
          <a:prstGeom prst="rect">
            <a:avLst/>
          </a:prstGeom>
        </p:spPr>
      </p:pic>
      <p:sp>
        <p:nvSpPr>
          <p:cNvPr id="13" name="Скругленный прямоугольник 12"/>
          <p:cNvSpPr/>
          <p:nvPr/>
        </p:nvSpPr>
        <p:spPr>
          <a:xfrm>
            <a:off x="3322865" y="1243239"/>
            <a:ext cx="2802164" cy="828675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0178" name="Picture 2" descr="Присяга. Как ее приносят? - Оформление документов в РФ - Форум переселенцев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3675" y="2038350"/>
            <a:ext cx="3340100" cy="3340100"/>
          </a:xfrm>
          <a:prstGeom prst="rect">
            <a:avLst/>
          </a:prstGeom>
          <a:noFill/>
        </p:spPr>
      </p:pic>
      <p:sp>
        <p:nvSpPr>
          <p:cNvPr id="5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80975" y="1162050"/>
            <a:ext cx="3028950" cy="809625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23- </a:t>
            </a:r>
            <a:r>
              <a:rPr lang="en-US" sz="4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sentabr</a:t>
            </a:r>
            <a:endParaRPr lang="ru-RU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980669" y="5577568"/>
            <a:ext cx="1885950" cy="809625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Bahor</a:t>
            </a:r>
            <a:endParaRPr lang="ru-RU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391150" y="1076325"/>
            <a:ext cx="1228725" cy="828675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391025" y="4762500"/>
            <a:ext cx="1495425" cy="40005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716237" y="1641476"/>
            <a:ext cx="1933574" cy="809625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Kuz</a:t>
            </a:r>
            <a:endParaRPr lang="ru-RU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58800" y="0"/>
            <a:ext cx="111887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Kuzgi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tengkunlik</a:t>
            </a:r>
            <a:endParaRPr lang="ru-RU" sz="5400" dirty="0" smtClean="0"/>
          </a:p>
        </p:txBody>
      </p:sp>
    </p:spTree>
    <p:extLst>
      <p:ext uri="{BB962C8B-B14F-4D97-AF65-F5344CB8AC3E}">
        <p14:creationId xmlns:p14="http://schemas.microsoft.com/office/powerpoint/2010/main" xmlns="" val="385869595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3207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AE239AD-59B9-4E46-83BC-6A6082F98344}"/>
              </a:ext>
            </a:extLst>
          </p:cNvPr>
          <p:cNvSpPr txBox="1"/>
          <p:nvPr/>
        </p:nvSpPr>
        <p:spPr>
          <a:xfrm>
            <a:off x="2" y="5739228"/>
            <a:ext cx="12191998" cy="1118772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algn="ctr"/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Fasllarning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almashinishi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kishilar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hayotiga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o‘simliklarga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ctr"/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hayvonlar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hayotiga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katta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ta’sir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ko‘rsatadi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3000" b="1" i="1" dirty="0">
              <a:solidFill>
                <a:srgbClr val="1F02A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2192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Yer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yuzida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turli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fasllarda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Quyoshning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turlicha</a:t>
            </a:r>
            <a:endParaRPr lang="en-US" sz="4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balandlikka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ko‘tarilishi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8193" name="Picture 1" descr="C:\Users\user\Desktop\vosxo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38600" y="1389063"/>
            <a:ext cx="8153399" cy="441483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1423369"/>
            <a:ext cx="401320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Bahorgi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kuzgi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2400" b="1" dirty="0" smtClean="0">
                <a:latin typeface="Arial" pitchFamily="34" charset="0"/>
                <a:cs typeface="Arial" pitchFamily="34" charset="0"/>
              </a:rPr>
            </a:b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tengkunliklar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vaqtida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(21-mart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23-sentabr)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Quyosh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Shimoliy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Janubiy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yarimsharni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xilda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yoritadi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isitadi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ctr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22-martdan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boshlab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2400" b="1" dirty="0" smtClean="0">
                <a:latin typeface="Arial" pitchFamily="34" charset="0"/>
                <a:cs typeface="Arial" pitchFamily="34" charset="0"/>
              </a:rPr>
            </a:b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Quyosh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Yerning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Shimoliy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yarimshar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qismida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asta-sekin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yuqoriga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ko‘tarila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boshlaydi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736966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6109E71A-2D31-4114-B937-09B8059FD7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7399" y="1227481"/>
            <a:ext cx="7294805" cy="5379735"/>
          </a:xfrm>
          <a:prstGeom prst="rect">
            <a:avLst/>
          </a:prstGeom>
        </p:spPr>
      </p:pic>
      <p:sp>
        <p:nvSpPr>
          <p:cNvPr id="4" name="Облачко с текстом: прямоугольное со скругленными углами 3">
            <a:extLst>
              <a:ext uri="{FF2B5EF4-FFF2-40B4-BE49-F238E27FC236}">
                <a16:creationId xmlns:a16="http://schemas.microsoft.com/office/drawing/2014/main" xmlns="" id="{7EDF4216-C4F1-46ED-B3B6-1332F9A73876}"/>
              </a:ext>
            </a:extLst>
          </p:cNvPr>
          <p:cNvSpPr/>
          <p:nvPr/>
        </p:nvSpPr>
        <p:spPr>
          <a:xfrm>
            <a:off x="4571999" y="1438191"/>
            <a:ext cx="2142068" cy="645468"/>
          </a:xfrm>
          <a:prstGeom prst="wedgeRoundRectCallout">
            <a:avLst>
              <a:gd name="adj1" fmla="val 51876"/>
              <a:gd name="adj2" fmla="val 74823"/>
              <a:gd name="adj3" fmla="val 16667"/>
            </a:avLst>
          </a:prstGeom>
          <a:solidFill>
            <a:schemeClr val="bg1"/>
          </a:solidFill>
          <a:ln>
            <a:solidFill>
              <a:srgbClr val="1F02A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ru-RU" sz="2500" b="1" i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23,5° </a:t>
            </a:r>
            <a:r>
              <a:rPr lang="en-US" sz="2500" b="1" i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lang="ru-RU" sz="2500" b="1" i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i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ru-RU" sz="2500" b="1" i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500" b="1" i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лачко с текстом: прямоугольное со скругленными углами 6">
            <a:extLst>
              <a:ext uri="{FF2B5EF4-FFF2-40B4-BE49-F238E27FC236}">
                <a16:creationId xmlns:a16="http://schemas.microsoft.com/office/drawing/2014/main" xmlns="" id="{B7C451EA-D856-4234-BBBA-A58CF423DCAA}"/>
              </a:ext>
            </a:extLst>
          </p:cNvPr>
          <p:cNvSpPr/>
          <p:nvPr/>
        </p:nvSpPr>
        <p:spPr>
          <a:xfrm>
            <a:off x="9551076" y="5503512"/>
            <a:ext cx="2088096" cy="457238"/>
          </a:xfrm>
          <a:prstGeom prst="wedgeRoundRectCallout">
            <a:avLst>
              <a:gd name="adj1" fmla="val -59080"/>
              <a:gd name="adj2" fmla="val -44061"/>
              <a:gd name="adj3" fmla="val 16667"/>
            </a:avLst>
          </a:prstGeom>
          <a:solidFill>
            <a:schemeClr val="bg1"/>
          </a:solidFill>
          <a:ln w="12700">
            <a:solidFill>
              <a:srgbClr val="1F02A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ru-RU" sz="2500" b="1" i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23,5° </a:t>
            </a:r>
            <a:r>
              <a:rPr lang="en-US" sz="2500" b="1" i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ru-RU" sz="2500" b="1" i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i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k.</a:t>
            </a:r>
            <a:endParaRPr lang="en-US" sz="2500" b="1" i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Заголовок 4">
            <a:extLst>
              <a:ext uri="{FF2B5EF4-FFF2-40B4-BE49-F238E27FC236}">
                <a16:creationId xmlns:a16="http://schemas.microsoft.com/office/drawing/2014/main" xmlns="" id="{4EA41EF2-0CBA-45AD-92C4-4821CCF1E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"/>
            <a:ext cx="12192000" cy="1168398"/>
          </a:xfrm>
          <a:solidFill>
            <a:srgbClr val="0000FF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tropiklar</a:t>
            </a:r>
            <a:endParaRPr lang="en-US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555066" y="3835401"/>
            <a:ext cx="1308100" cy="762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Janubiy</a:t>
            </a:r>
            <a:r>
              <a:rPr lang="en-US" sz="2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tropik</a:t>
            </a:r>
            <a:endParaRPr lang="ru-RU" sz="2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0443633" y="3488267"/>
            <a:ext cx="1748367" cy="9525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Shimoliy</a:t>
            </a:r>
            <a:r>
              <a:rPr lang="en-US" sz="2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tropik</a:t>
            </a:r>
            <a:endParaRPr lang="ru-RU" sz="2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639CE03-CEB6-4882-B324-D87B75F3FC70}"/>
              </a:ext>
            </a:extLst>
          </p:cNvPr>
          <p:cNvSpPr txBox="1"/>
          <p:nvPr/>
        </p:nvSpPr>
        <p:spPr>
          <a:xfrm>
            <a:off x="0" y="1061024"/>
            <a:ext cx="4665133" cy="5796976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algn="ctr"/>
            <a:r>
              <a:rPr lang="en-US" sz="2800" b="1" dirty="0" smtClean="0">
                <a:latin typeface="Arial" pitchFamily="34" charset="0"/>
                <a:cs typeface="Arial" pitchFamily="34" charset="0"/>
              </a:rPr>
              <a:t>22-iyunda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Quyosh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Shimoliy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yarimsharda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eng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baland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ko‘tariladi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 Bu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vaqtda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Quyosh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800" b="1" dirty="0" smtClean="0">
                <a:latin typeface="Arial" pitchFamily="34" charset="0"/>
                <a:cs typeface="Arial" pitchFamily="34" charset="0"/>
              </a:rPr>
              <a:t>23,5°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shimoliy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kenglikda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tik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tepaga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keladi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ctr"/>
            <a:r>
              <a:rPr lang="en-US" sz="2800" b="1" dirty="0" smtClean="0">
                <a:latin typeface="Arial" pitchFamily="34" charset="0"/>
                <a:cs typeface="Arial" pitchFamily="34" charset="0"/>
              </a:rPr>
              <a:t>Bu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kenglikdan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o‘tgan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parallel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chizig‘i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shimoliy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tropik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deyiladi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</a:t>
            </a:r>
            <a:br>
              <a:rPr lang="en-US" sz="2800" b="1" dirty="0" smtClean="0">
                <a:latin typeface="Arial" pitchFamily="34" charset="0"/>
                <a:cs typeface="Arial" pitchFamily="34" charset="0"/>
              </a:rPr>
            </a:b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Janubiy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yarimshardagi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800" b="1" dirty="0" smtClean="0">
                <a:latin typeface="Arial" pitchFamily="34" charset="0"/>
                <a:cs typeface="Arial" pitchFamily="34" charset="0"/>
              </a:rPr>
              <a:t>23,5°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o‘tgan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800" b="1" dirty="0" smtClean="0">
                <a:latin typeface="Arial" pitchFamily="34" charset="0"/>
                <a:cs typeface="Arial" pitchFamily="34" charset="0"/>
              </a:rPr>
              <a:t>parallel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chizig‘i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janubiy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tropik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deyiladi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9897533" y="1197802"/>
            <a:ext cx="229446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err="1" smtClean="0">
                <a:latin typeface="Arial" pitchFamily="34" charset="0"/>
                <a:cs typeface="Arial" pitchFamily="34" charset="0"/>
              </a:rPr>
              <a:t>Chunki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Quyosh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b="1" dirty="0" smtClean="0">
                <a:latin typeface="Arial" pitchFamily="34" charset="0"/>
                <a:cs typeface="Arial" pitchFamily="34" charset="0"/>
              </a:rPr>
              <a:t>22-dekabr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kuni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Janubiy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yarimsharda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b="1" dirty="0" err="1" smtClean="0">
                <a:latin typeface="Arial" pitchFamily="34" charset="0"/>
                <a:cs typeface="Arial" pitchFamily="34" charset="0"/>
              </a:rPr>
              <a:t>shu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kenglikda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tik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tepadan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o‘tadi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299222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639CE03-CEB6-4882-B324-D87B75F3FC70}"/>
              </a:ext>
            </a:extLst>
          </p:cNvPr>
          <p:cNvSpPr txBox="1"/>
          <p:nvPr/>
        </p:nvSpPr>
        <p:spPr>
          <a:xfrm>
            <a:off x="177800" y="1245689"/>
            <a:ext cx="5376333" cy="5273755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algn="ctr"/>
            <a:r>
              <a:rPr lang="en-US" sz="3000" b="1" dirty="0" smtClean="0">
                <a:latin typeface="Arial" pitchFamily="34" charset="0"/>
                <a:cs typeface="Arial" pitchFamily="34" charset="0"/>
              </a:rPr>
              <a:t>22-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iyun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kuni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66,5°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shimoliy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kenglikda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, 22-dekabr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kuni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66,5°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janubiy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kenglikda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sutka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- 24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soat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davomida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3000" b="1" dirty="0" smtClean="0">
                <a:latin typeface="Arial" pitchFamily="34" charset="0"/>
                <a:cs typeface="Arial" pitchFamily="34" charset="0"/>
              </a:rPr>
            </a:b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Quyosh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botmaydi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ctr"/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Qish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faslida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esa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Quyosh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chiqmay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sutka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davomida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kechasi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. Bu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kengliklardan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o‘tgan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parallel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chiziqlar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3000" b="1" dirty="0" smtClean="0">
                <a:latin typeface="Arial" pitchFamily="34" charset="0"/>
                <a:cs typeface="Arial" pitchFamily="34" charset="0"/>
              </a:rPr>
            </a:br>
            <a:r>
              <a:rPr lang="en-US" sz="3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qutbiy</a:t>
            </a:r>
            <a:r>
              <a:rPr lang="en-US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doiralar</a:t>
            </a:r>
            <a:r>
              <a:rPr lang="en-US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deyiladi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093E687-9293-4540-B092-5C1D426AF8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0557" y="1451429"/>
            <a:ext cx="6189174" cy="5102034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CF903402-644A-4D17-ABA0-A019D9DC0A77}"/>
              </a:ext>
            </a:extLst>
          </p:cNvPr>
          <p:cNvSpPr/>
          <p:nvPr/>
        </p:nvSpPr>
        <p:spPr>
          <a:xfrm>
            <a:off x="6629400" y="1511062"/>
            <a:ext cx="2054166" cy="4574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ru-RU" sz="24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66,5° </a:t>
            </a:r>
            <a:r>
              <a:rPr lang="en-US" sz="24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lang="ru-RU" sz="24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4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ru-RU" sz="24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Заголовок 4">
            <a:extLst>
              <a:ext uri="{FF2B5EF4-FFF2-40B4-BE49-F238E27FC236}">
                <a16:creationId xmlns:a16="http://schemas.microsoft.com/office/drawing/2014/main" xmlns="" id="{4EA41EF2-0CBA-45AD-92C4-4821CCF1EB7D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68398"/>
          </a:xfrm>
          <a:prstGeom prst="rect">
            <a:avLst/>
          </a:prstGeom>
          <a:solidFill>
            <a:srgbClr val="0000FF"/>
          </a:solidFill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Shimoliy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va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janubiy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tropiklar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3B11CC21-BA59-40DF-AB83-3FC865A42A9A}"/>
              </a:ext>
            </a:extLst>
          </p:cNvPr>
          <p:cNvSpPr/>
          <p:nvPr/>
        </p:nvSpPr>
        <p:spPr>
          <a:xfrm>
            <a:off x="7239393" y="6007306"/>
            <a:ext cx="1180707" cy="4991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en-US" b="1" i="1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Qutb</a:t>
            </a:r>
            <a:r>
              <a:rPr lang="en-US" b="1" i="1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b="1" i="1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endParaRPr lang="en-US" b="1" i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3B11CC21-BA59-40DF-AB83-3FC865A42A9A}"/>
              </a:ext>
            </a:extLst>
          </p:cNvPr>
          <p:cNvSpPr/>
          <p:nvPr/>
        </p:nvSpPr>
        <p:spPr>
          <a:xfrm>
            <a:off x="8928493" y="1460706"/>
            <a:ext cx="1269607" cy="59669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en-US" b="1" i="1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Qutb</a:t>
            </a:r>
            <a:r>
              <a:rPr lang="en-US" b="1" i="1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b="1" i="1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tuni</a:t>
            </a:r>
            <a:endParaRPr lang="en-US" b="1" i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3B11CC21-BA59-40DF-AB83-3FC865A42A9A}"/>
              </a:ext>
            </a:extLst>
          </p:cNvPr>
          <p:cNvSpPr/>
          <p:nvPr/>
        </p:nvSpPr>
        <p:spPr>
          <a:xfrm>
            <a:off x="10109593" y="1740106"/>
            <a:ext cx="2082407" cy="99039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en-US" sz="2000" b="1" i="1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000" b="1" i="1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qutbiy</a:t>
            </a:r>
            <a:r>
              <a:rPr lang="en-US" sz="2000" b="1" i="1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doira</a:t>
            </a:r>
            <a:endParaRPr lang="en-US" sz="2000" b="1" i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3B11CC21-BA59-40DF-AB83-3FC865A42A9A}"/>
              </a:ext>
            </a:extLst>
          </p:cNvPr>
          <p:cNvSpPr/>
          <p:nvPr/>
        </p:nvSpPr>
        <p:spPr>
          <a:xfrm>
            <a:off x="5524501" y="5296106"/>
            <a:ext cx="1862666" cy="99039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en-US" sz="2000" b="1" i="1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2000" b="1" i="1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qutbiy</a:t>
            </a:r>
            <a:r>
              <a:rPr lang="en-US" sz="2000" b="1" i="1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doira</a:t>
            </a:r>
            <a:endParaRPr lang="en-US" sz="2000" b="1" i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CF903402-644A-4D17-ABA0-A019D9DC0A77}"/>
              </a:ext>
            </a:extLst>
          </p:cNvPr>
          <p:cNvSpPr/>
          <p:nvPr/>
        </p:nvSpPr>
        <p:spPr>
          <a:xfrm>
            <a:off x="8686800" y="6019562"/>
            <a:ext cx="2054166" cy="4574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ru-RU" sz="24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66,5° </a:t>
            </a:r>
            <a:r>
              <a:rPr lang="en-US" sz="24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ru-RU" sz="24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4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ru-RU" sz="24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302924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4EA41EF2-0CBA-45AD-92C4-4821CCF1E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"/>
            <a:ext cx="12192000" cy="1168398"/>
          </a:xfrm>
          <a:solidFill>
            <a:srgbClr val="0000FF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yoritilish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isitilish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mintaqalari</a:t>
            </a:r>
            <a:endParaRPr lang="en-US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83000" y="1143530"/>
            <a:ext cx="8509000" cy="4749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165100" y="1319306"/>
            <a:ext cx="3509434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Quyoshning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ufqdan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turli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balandliklarda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turishiga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bog‘liq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ravishda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Yer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yuzasining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turli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geografik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kengliklari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Quyosh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nuri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turlicha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isitilib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turlicha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yoritiladi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Buning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natijasida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Yer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yuzida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issiqlik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2600" b="1" dirty="0" smtClean="0">
                <a:latin typeface="Arial" pitchFamily="34" charset="0"/>
                <a:cs typeface="Arial" pitchFamily="34" charset="0"/>
              </a:rPr>
            </a:b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mintaqalari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26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vujudga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keladi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725333" y="5942168"/>
            <a:ext cx="8305799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Yer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yuzida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bitta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issiq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ikkita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o‘rtacha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issiq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mo‘tadil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ikkita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sovuq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mintaqa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hosil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xmlns="" val="3205158541"/>
      </p:ext>
    </p:extLst>
  </p:cSld>
  <p:clrMapOvr>
    <a:masterClrMapping/>
  </p:clrMapOvr>
  <p:transition spd="slow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399" y="1087968"/>
            <a:ext cx="7984068" cy="5490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 txBox="1">
            <a:spLocks/>
          </p:cNvSpPr>
          <p:nvPr/>
        </p:nvSpPr>
        <p:spPr bwMode="auto">
          <a:xfrm>
            <a:off x="0" y="0"/>
            <a:ext cx="12192000" cy="990600"/>
          </a:xfrm>
          <a:prstGeom prst="rect">
            <a:avLst/>
          </a:prstGeom>
          <a:solidFill>
            <a:srgbClr val="054AE5"/>
          </a:solidFill>
          <a:ln w="25400" cap="flat" cmpd="sng" algn="ctr">
            <a:solidFill>
              <a:srgbClr val="0070C0"/>
            </a:solidFill>
            <a:prstDash val="solid"/>
            <a:miter lim="800000"/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914377" eaLnBrk="0" hangingPunct="0">
              <a:defRPr/>
            </a:pPr>
            <a:endParaRPr lang="en-US" sz="3200" b="1" kern="0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pPr algn="ctr" defTabSz="914377" eaLnBrk="0" hangingPunct="0">
              <a:defRPr/>
            </a:pPr>
            <a:endParaRPr lang="en-US" sz="3200" b="1" kern="0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pPr algn="ctr" defTabSz="914377" eaLnBrk="0" hangingPunct="0">
              <a:defRPr/>
            </a:pPr>
            <a:r>
              <a:rPr lang="en-US" sz="3200" b="1" kern="0" dirty="0" err="1" smtClean="0">
                <a:solidFill>
                  <a:schemeClr val="bg1"/>
                </a:solidFill>
                <a:latin typeface="Times New Roman" pitchFamily="18" charset="0"/>
              </a:rPr>
              <a:t>O‘zbekiston</a:t>
            </a:r>
            <a:r>
              <a:rPr lang="en-US" sz="3200" dirty="0" smtClean="0"/>
              <a:t> </a:t>
            </a:r>
            <a:r>
              <a:rPr lang="en-US" sz="3200" b="1" kern="0" dirty="0" err="1" smtClean="0">
                <a:solidFill>
                  <a:schemeClr val="bg1"/>
                </a:solidFill>
                <a:latin typeface="Times New Roman" pitchFamily="18" charset="0"/>
              </a:rPr>
              <a:t>Shimoliy</a:t>
            </a:r>
            <a:r>
              <a:rPr lang="en-US" sz="3200" b="1" kern="0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sz="3200" b="1" kern="0" dirty="0" err="1" smtClean="0">
                <a:solidFill>
                  <a:schemeClr val="bg1"/>
                </a:solidFill>
                <a:latin typeface="Times New Roman" pitchFamily="18" charset="0"/>
              </a:rPr>
              <a:t>yarimsharning</a:t>
            </a:r>
            <a:r>
              <a:rPr lang="en-US" sz="3200" b="1" kern="0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sz="3200" b="1" kern="0" dirty="0" err="1" smtClean="0">
                <a:solidFill>
                  <a:schemeClr val="bg1"/>
                </a:solidFill>
                <a:latin typeface="Times New Roman" pitchFamily="18" charset="0"/>
              </a:rPr>
              <a:t>o‘rtacha</a:t>
            </a:r>
            <a:r>
              <a:rPr lang="en-US" sz="3200" b="1" kern="0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sz="3200" b="1" kern="0" dirty="0" err="1" smtClean="0">
                <a:solidFill>
                  <a:schemeClr val="bg1"/>
                </a:solidFill>
                <a:latin typeface="Times New Roman" pitchFamily="18" charset="0"/>
              </a:rPr>
              <a:t>issiq</a:t>
            </a:r>
            <a:r>
              <a:rPr lang="en-US" sz="3200" b="1" kern="0" dirty="0" smtClean="0">
                <a:solidFill>
                  <a:schemeClr val="bg1"/>
                </a:solidFill>
                <a:latin typeface="Times New Roman" pitchFamily="18" charset="0"/>
              </a:rPr>
              <a:t/>
            </a:r>
            <a:br>
              <a:rPr lang="en-US" sz="3200" b="1" kern="0" dirty="0" smtClean="0">
                <a:solidFill>
                  <a:schemeClr val="bg1"/>
                </a:solidFill>
                <a:latin typeface="Times New Roman" pitchFamily="18" charset="0"/>
              </a:rPr>
            </a:br>
            <a:r>
              <a:rPr lang="en-US" sz="3200" b="1" kern="0" dirty="0" smtClean="0">
                <a:solidFill>
                  <a:schemeClr val="bg1"/>
                </a:solidFill>
                <a:latin typeface="Times New Roman" pitchFamily="18" charset="0"/>
              </a:rPr>
              <a:t>(</a:t>
            </a:r>
            <a:r>
              <a:rPr lang="en-US" sz="3200" b="1" kern="0" dirty="0" err="1" smtClean="0">
                <a:solidFill>
                  <a:schemeClr val="bg1"/>
                </a:solidFill>
                <a:latin typeface="Times New Roman" pitchFamily="18" charset="0"/>
              </a:rPr>
              <a:t>mo‘tadil</a:t>
            </a:r>
            <a:r>
              <a:rPr lang="en-US" sz="3200" b="1" kern="0" dirty="0" smtClean="0">
                <a:solidFill>
                  <a:schemeClr val="bg1"/>
                </a:solidFill>
                <a:latin typeface="Times New Roman" pitchFamily="18" charset="0"/>
              </a:rPr>
              <a:t>) </a:t>
            </a:r>
            <a:r>
              <a:rPr lang="en-US" sz="3200" b="1" kern="0" dirty="0" err="1" smtClean="0">
                <a:solidFill>
                  <a:schemeClr val="bg1"/>
                </a:solidFill>
                <a:latin typeface="Times New Roman" pitchFamily="18" charset="0"/>
              </a:rPr>
              <a:t>mintaqasida</a:t>
            </a:r>
            <a:r>
              <a:rPr lang="en-US" sz="3200" b="1" kern="0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sz="3200" b="1" kern="0" dirty="0" err="1" smtClean="0">
                <a:solidFill>
                  <a:schemeClr val="bg1"/>
                </a:solidFill>
                <a:latin typeface="Times New Roman" pitchFamily="18" charset="0"/>
              </a:rPr>
              <a:t>joylashgan</a:t>
            </a:r>
            <a:r>
              <a:rPr lang="en-US" sz="3200" b="1" kern="0" dirty="0" smtClean="0">
                <a:solidFill>
                  <a:schemeClr val="bg1"/>
                </a:solidFill>
                <a:latin typeface="Times New Roman" pitchFamily="18" charset="0"/>
              </a:rPr>
              <a:t>. </a:t>
            </a:r>
          </a:p>
          <a:p>
            <a:pPr algn="ctr" defTabSz="914377" eaLnBrk="0" hangingPunct="0">
              <a:defRPr/>
            </a:pPr>
            <a:r>
              <a:rPr lang="en-US" sz="3200" dirty="0" smtClean="0"/>
              <a:t/>
            </a:r>
            <a:br>
              <a:rPr lang="en-US" sz="3200" dirty="0" smtClean="0"/>
            </a:br>
            <a:endParaRPr lang="ru-RU" sz="3200" b="1" kern="0" dirty="0" err="1">
              <a:solidFill>
                <a:schemeClr val="bg1"/>
              </a:solidFill>
              <a:latin typeface="Times New Roman" pitchFamily="18" charset="0"/>
            </a:endParaRPr>
          </a:p>
        </p:txBody>
      </p:sp>
      <p:pic>
        <p:nvPicPr>
          <p:cNvPr id="13" name="Picture 8" descr="дерево по сезонам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02318" y="1058333"/>
            <a:ext cx="4189682" cy="5799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4">
            <a:extLst>
              <a:ext uri="{FF2B5EF4-FFF2-40B4-BE49-F238E27FC236}">
                <a16:creationId xmlns:a16="http://schemas.microsoft.com/office/drawing/2014/main" xmlns="" id="{4EA41EF2-0CBA-45AD-92C4-4821CCF1EB7D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68398"/>
          </a:xfrm>
          <a:prstGeom prst="rect">
            <a:avLst/>
          </a:prstGeom>
          <a:solidFill>
            <a:srgbClr val="0000FF"/>
          </a:solidFill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Xulosa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49154" name="Picture 2" descr="C:\Users\user\Desktop\11111111111111111111111.jpg"/>
          <p:cNvPicPr>
            <a:picLocks noChangeAspect="1" noChangeArrowheads="1"/>
          </p:cNvPicPr>
          <p:nvPr/>
        </p:nvPicPr>
        <p:blipFill>
          <a:blip r:embed="rId2"/>
          <a:srcRect t="4791"/>
          <a:stretch>
            <a:fillRect/>
          </a:stretch>
        </p:blipFill>
        <p:spPr bwMode="auto">
          <a:xfrm>
            <a:off x="6900333" y="1260573"/>
            <a:ext cx="5291667" cy="4153059"/>
          </a:xfrm>
          <a:prstGeom prst="rect">
            <a:avLst/>
          </a:prstGeom>
          <a:noFill/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7000" y="1303866"/>
            <a:ext cx="6908800" cy="4347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Скругленный прямоугольник 4"/>
          <p:cNvSpPr/>
          <p:nvPr/>
        </p:nvSpPr>
        <p:spPr>
          <a:xfrm>
            <a:off x="8161866" y="5761566"/>
            <a:ext cx="3005667" cy="77046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kabisa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yili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endParaRPr lang="ru-RU" sz="40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152900" y="5774266"/>
            <a:ext cx="2798233" cy="77046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365 kun</a:t>
            </a:r>
            <a:endParaRPr lang="ru-RU" sz="40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14867" y="5795432"/>
            <a:ext cx="2722033" cy="77046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24 </a:t>
            </a: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soat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endParaRPr lang="ru-RU" sz="4000" dirty="0"/>
          </a:p>
        </p:txBody>
      </p:sp>
    </p:spTree>
    <p:extLst>
      <p:ext uri="{BB962C8B-B14F-4D97-AF65-F5344CB8AC3E}">
        <p14:creationId xmlns="" xmlns:p14="http://schemas.microsoft.com/office/powerpoint/2010/main" val="218616510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персона восклицательного знака 3d Иллюстрация штока - иллюстрации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47400" y="4775200"/>
            <a:ext cx="1244600" cy="2082800"/>
          </a:xfrm>
          <a:prstGeom prst="rect">
            <a:avLst/>
          </a:prstGeom>
          <a:noFill/>
        </p:spPr>
      </p:pic>
      <p:pic>
        <p:nvPicPr>
          <p:cNvPr id="13" name="Picture 4" descr="География: Как люди представляли Землю в древност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19172" y="1074506"/>
            <a:ext cx="3224902" cy="2621194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2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1" name="Прямоугольник 10"/>
          <p:cNvSpPr/>
          <p:nvPr/>
        </p:nvSpPr>
        <p:spPr>
          <a:xfrm>
            <a:off x="495300" y="0"/>
            <a:ext cx="11404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Yer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haqidagi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ilk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tasavvurlar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5234" y="1803168"/>
            <a:ext cx="37803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Qadimgi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yunonlar</a:t>
            </a:r>
            <a:endParaRPr lang="ru-RU" sz="28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4500" y="5748634"/>
            <a:ext cx="39835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latin typeface="Arial" pitchFamily="34" charset="0"/>
                <a:cs typeface="Arial" pitchFamily="34" charset="0"/>
              </a:rPr>
              <a:t>3.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O‘rta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Osiyo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xalqlari</a:t>
            </a:r>
            <a:endParaRPr lang="ru-RU" sz="28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53866" y="4255950"/>
            <a:ext cx="3238501" cy="2602050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Picture 4" descr="Представление древних людей о Земле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40301" y="2421467"/>
            <a:ext cx="3144756" cy="2619672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8" name="Oval 4">
            <a:extLst>
              <a:ext uri="{FF2B5EF4-FFF2-40B4-BE49-F238E27FC236}">
                <a16:creationId xmlns:a16="http://schemas.microsoft.com/office/drawing/2014/main" xmlns="" id="{FE3AC6EB-A1BF-4BDE-AC7B-1CEE8E51860A}"/>
              </a:ext>
            </a:extLst>
          </p:cNvPr>
          <p:cNvSpPr>
            <a:spLocks noChangeAspect="1"/>
          </p:cNvSpPr>
          <p:nvPr/>
        </p:nvSpPr>
        <p:spPr>
          <a:xfrm>
            <a:off x="4897966" y="2334445"/>
            <a:ext cx="928166" cy="867769"/>
          </a:xfrm>
          <a:prstGeom prst="ellipse">
            <a:avLst/>
          </a:prstGeom>
          <a:solidFill>
            <a:srgbClr val="FFFF00"/>
          </a:solidFill>
          <a:ln w="9525" cmpd="sng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val 4">
            <a:extLst>
              <a:ext uri="{FF2B5EF4-FFF2-40B4-BE49-F238E27FC236}">
                <a16:creationId xmlns:a16="http://schemas.microsoft.com/office/drawing/2014/main" xmlns="" id="{FE3AC6EB-A1BF-4BDE-AC7B-1CEE8E51860A}"/>
              </a:ext>
            </a:extLst>
          </p:cNvPr>
          <p:cNvSpPr>
            <a:spLocks noChangeAspect="1"/>
          </p:cNvSpPr>
          <p:nvPr/>
        </p:nvSpPr>
        <p:spPr>
          <a:xfrm>
            <a:off x="7645399" y="4408778"/>
            <a:ext cx="928166" cy="867769"/>
          </a:xfrm>
          <a:prstGeom prst="ellipse">
            <a:avLst/>
          </a:prstGeom>
          <a:solidFill>
            <a:srgbClr val="FFFF00"/>
          </a:solidFill>
          <a:ln w="9525" cmpd="sng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4">
            <a:extLst>
              <a:ext uri="{FF2B5EF4-FFF2-40B4-BE49-F238E27FC236}">
                <a16:creationId xmlns:a16="http://schemas.microsoft.com/office/drawing/2014/main" xmlns="" id="{FE3AC6EB-A1BF-4BDE-AC7B-1CEE8E51860A}"/>
              </a:ext>
            </a:extLst>
          </p:cNvPr>
          <p:cNvSpPr>
            <a:spLocks noChangeAspect="1"/>
          </p:cNvSpPr>
          <p:nvPr/>
        </p:nvSpPr>
        <p:spPr>
          <a:xfrm>
            <a:off x="7603065" y="1098312"/>
            <a:ext cx="928166" cy="867769"/>
          </a:xfrm>
          <a:prstGeom prst="ellipse">
            <a:avLst/>
          </a:prstGeom>
          <a:solidFill>
            <a:srgbClr val="FFFF00"/>
          </a:solidFill>
          <a:ln w="9525" cmpd="sng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581400" y="1117600"/>
            <a:ext cx="3492500" cy="60960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0" y="3589635"/>
            <a:ext cx="496570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latin typeface="Arial" pitchFamily="34" charset="0"/>
                <a:cs typeface="Arial" pitchFamily="34" charset="0"/>
              </a:rPr>
              <a:t>2.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Hindistonda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yashaydigan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odamlar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8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194301" y="5325302"/>
            <a:ext cx="211243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>
              <a:buAutoNum type="arabicPeriod"/>
            </a:pP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</a:t>
            </a:r>
          </a:p>
          <a:p>
            <a:pPr marL="514350" indent="-514350" algn="ctr">
              <a:buAutoNum type="arabicPeriod"/>
            </a:pP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</a:t>
            </a:r>
          </a:p>
          <a:p>
            <a:pPr marL="514350" indent="-514350" algn="ctr">
              <a:buAutoNum type="arabicPeriod"/>
            </a:pP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</a:t>
            </a:r>
            <a:endParaRPr lang="ru-RU" sz="28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object 5"/>
          <p:cNvSpPr/>
          <p:nvPr/>
        </p:nvSpPr>
        <p:spPr>
          <a:xfrm>
            <a:off x="306057" y="1542555"/>
            <a:ext cx="2312394" cy="845507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0" name="object 10"/>
          <p:cNvSpPr/>
          <p:nvPr/>
        </p:nvSpPr>
        <p:spPr>
          <a:xfrm>
            <a:off x="3443247" y="5329948"/>
            <a:ext cx="8052520" cy="656274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grpSp>
        <p:nvGrpSpPr>
          <p:cNvPr id="13" name="object 13"/>
          <p:cNvGrpSpPr/>
          <p:nvPr/>
        </p:nvGrpSpPr>
        <p:grpSpPr>
          <a:xfrm>
            <a:off x="485964" y="2506785"/>
            <a:ext cx="1916482" cy="2861303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462289" y="5663632"/>
            <a:ext cx="2206370" cy="489857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21" name="Заголовок 1"/>
          <p:cNvSpPr txBox="1">
            <a:spLocks/>
          </p:cNvSpPr>
          <p:nvPr/>
        </p:nvSpPr>
        <p:spPr>
          <a:xfrm>
            <a:off x="2781300" y="1514174"/>
            <a:ext cx="9049809" cy="337245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14400" indent="-914400">
              <a:buAutoNum type="arabicPeriod"/>
            </a:pP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Darslikdagi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Yerning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o‘z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o‘qi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Quyosh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atrofida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aylanishi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mavzusini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o‘qish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914400" indent="-914400"/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2. 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Darslikning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22-sahifasidagi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savollarga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yozish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57200" y="28575"/>
            <a:ext cx="11404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Mustaqil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bajarish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uchun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topshiriq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46596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3" name="Прямоугольник 22"/>
          <p:cNvSpPr/>
          <p:nvPr/>
        </p:nvSpPr>
        <p:spPr>
          <a:xfrm>
            <a:off x="457200" y="28575"/>
            <a:ext cx="11404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Mustaqil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bajarish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uchun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topshiriq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33" y="1150938"/>
            <a:ext cx="11015134" cy="542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 descr="Опрос для читателей сайт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65920" y="5057775"/>
            <a:ext cx="122608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1946596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3" name="Прямоугольник 22"/>
          <p:cNvSpPr/>
          <p:nvPr/>
        </p:nvSpPr>
        <p:spPr>
          <a:xfrm>
            <a:off x="457200" y="28575"/>
            <a:ext cx="11404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Mustaqil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bajarish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uchun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topshiriq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2262" y="1117071"/>
            <a:ext cx="5786438" cy="5336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 descr="Чому іноземні інвестори вибирають Польщу, а не Україну?&quot; - експерт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90542" y="4887687"/>
            <a:ext cx="3200375" cy="1862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6172200" y="1303572"/>
            <a:ext cx="5765799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AutoNum type="alphaLcParenR"/>
            </a:pP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Shimoliy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tropik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chizig‘i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rasmda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qaysi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harf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belgilangan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marL="342900" indent="-342900" algn="just">
              <a:buAutoNum type="alphaLcParenR"/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quyida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berilgan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harflardan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qaysi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biri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ko‘rsatilgan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chiziqdan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janubda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Quyosh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umuman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tik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tepa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zenit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da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bo‘lmaydi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marL="342900" indent="-342900" algn="just">
              <a:buAutoNum type="alphaLcParenR"/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rasmda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harflar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ko‘rsatilgan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parallellarning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qaysi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biri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eng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uzun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marL="342900" indent="-342900" algn="just">
              <a:buAutoNum type="alphaLcParenR"/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nuqtada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yoz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fasli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bo‘lganda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, D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nuqtada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yilning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qaysi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fasli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?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b="1" dirty="0" smtClean="0">
                <a:latin typeface="Arial" pitchFamily="34" charset="0"/>
                <a:cs typeface="Arial" pitchFamily="34" charset="0"/>
              </a:rPr>
            </a:br>
            <a:endParaRPr lang="ru-RU" b="1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46596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" name="Прямоугольник 2"/>
          <p:cNvSpPr/>
          <p:nvPr/>
        </p:nvSpPr>
        <p:spPr>
          <a:xfrm>
            <a:off x="1709125" y="0"/>
            <a:ext cx="9221372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en-US" sz="5400" b="1" kern="0" spc="21" dirty="0" err="1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E’tiboringiz</a:t>
            </a:r>
            <a:r>
              <a:rPr lang="en-US" sz="5400" b="1" kern="0" spc="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5400" b="1" kern="0" spc="21" dirty="0" err="1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uchun</a:t>
            </a:r>
            <a:r>
              <a:rPr lang="en-US" sz="5400" b="1" kern="0" spc="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5400" b="1" kern="0" spc="21" dirty="0" err="1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rahmat</a:t>
            </a:r>
            <a:r>
              <a:rPr lang="en-US" sz="5400" b="1" kern="0" spc="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!</a:t>
            </a:r>
            <a:endParaRPr lang="ru-RU" sz="5400" b="1" kern="0" spc="21" dirty="0">
              <a:solidFill>
                <a:schemeClr val="bg1"/>
              </a:solidFill>
              <a:latin typeface="Arial"/>
              <a:ea typeface="+mj-ea"/>
              <a:cs typeface="Arial"/>
            </a:endParaRPr>
          </a:p>
        </p:txBody>
      </p:sp>
      <p:pic>
        <p:nvPicPr>
          <p:cNvPr id="5" name="Picture 6" descr="PISA: Беларусь по уровню образования на 36-м мест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76350" y="1199697"/>
            <a:ext cx="9544049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72225" y="581025"/>
            <a:ext cx="5372100" cy="581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49" y="714374"/>
            <a:ext cx="5307471" cy="585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49C9967-10BB-43FD-A40B-A336D68BB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17561"/>
          </a:xfrm>
          <a:solidFill>
            <a:srgbClr val="0000FF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59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en-US" sz="5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33647" y="6271168"/>
            <a:ext cx="51124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Ushbu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rasmdagi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chiziqlar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chiziqlar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ru-RU" sz="2000" dirty="0"/>
          </a:p>
        </p:txBody>
      </p:sp>
      <p:sp>
        <p:nvSpPr>
          <p:cNvPr id="9" name="Прямоугольная выноска 8"/>
          <p:cNvSpPr/>
          <p:nvPr/>
        </p:nvSpPr>
        <p:spPr>
          <a:xfrm>
            <a:off x="5867400" y="1028700"/>
            <a:ext cx="1628775" cy="457200"/>
          </a:xfrm>
          <a:prstGeom prst="wedgeRectCallout">
            <a:avLst>
              <a:gd name="adj1" fmla="val -119569"/>
              <a:gd name="adj2" fmla="val 17916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ая выноска 10"/>
          <p:cNvSpPr/>
          <p:nvPr/>
        </p:nvSpPr>
        <p:spPr>
          <a:xfrm>
            <a:off x="5572125" y="4772025"/>
            <a:ext cx="1628775" cy="457200"/>
          </a:xfrm>
          <a:prstGeom prst="wedgeRectCallout">
            <a:avLst>
              <a:gd name="adj1" fmla="val 95051"/>
              <a:gd name="adj2" fmla="val -26666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ая выноска 11"/>
          <p:cNvSpPr/>
          <p:nvPr/>
        </p:nvSpPr>
        <p:spPr>
          <a:xfrm>
            <a:off x="10267950" y="914400"/>
            <a:ext cx="1628775" cy="457200"/>
          </a:xfrm>
          <a:prstGeom prst="wedgeRectCallout">
            <a:avLst>
              <a:gd name="adj1" fmla="val -79218"/>
              <a:gd name="adj2" fmla="val 185418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Чому іноземні інвестори вибирають Польщу, а не Україну?&quot; - експерт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229849" y="5660433"/>
            <a:ext cx="1828801" cy="106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ая выноска 13"/>
          <p:cNvSpPr/>
          <p:nvPr/>
        </p:nvSpPr>
        <p:spPr>
          <a:xfrm>
            <a:off x="323850" y="5657850"/>
            <a:ext cx="1628775" cy="457200"/>
          </a:xfrm>
          <a:prstGeom prst="wedgeRectCallout">
            <a:avLst>
              <a:gd name="adj1" fmla="val 86279"/>
              <a:gd name="adj2" fmla="val -29004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616510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/>
          <a:srcRect b="5019"/>
          <a:stretch>
            <a:fillRect/>
          </a:stretch>
        </p:blipFill>
        <p:spPr bwMode="auto">
          <a:xfrm>
            <a:off x="6372225" y="581025"/>
            <a:ext cx="5372100" cy="552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7049" y="650874"/>
            <a:ext cx="5307471" cy="585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49C9967-10BB-43FD-A40B-A336D68BB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17561"/>
          </a:xfrm>
          <a:solidFill>
            <a:srgbClr val="0000FF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59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5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5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5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ая выноска 8"/>
          <p:cNvSpPr/>
          <p:nvPr/>
        </p:nvSpPr>
        <p:spPr>
          <a:xfrm>
            <a:off x="5461000" y="889000"/>
            <a:ext cx="2120900" cy="571500"/>
          </a:xfrm>
          <a:prstGeom prst="wedgeRectCallout">
            <a:avLst>
              <a:gd name="adj1" fmla="val -98012"/>
              <a:gd name="adj2" fmla="val 169723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parallellar</a:t>
            </a:r>
            <a:endParaRPr lang="ru-RU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ая выноска 9"/>
          <p:cNvSpPr/>
          <p:nvPr/>
        </p:nvSpPr>
        <p:spPr>
          <a:xfrm>
            <a:off x="323850" y="5657850"/>
            <a:ext cx="1628775" cy="457200"/>
          </a:xfrm>
          <a:prstGeom prst="wedgeRectCallout">
            <a:avLst>
              <a:gd name="adj1" fmla="val 83160"/>
              <a:gd name="adj2" fmla="val -31041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ekvator</a:t>
            </a:r>
            <a:endParaRPr lang="ru-RU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ая выноска 10"/>
          <p:cNvSpPr/>
          <p:nvPr/>
        </p:nvSpPr>
        <p:spPr>
          <a:xfrm>
            <a:off x="5156200" y="5508625"/>
            <a:ext cx="1943099" cy="457200"/>
          </a:xfrm>
          <a:prstGeom prst="wedgeRectCallout">
            <a:avLst>
              <a:gd name="adj1" fmla="val 96366"/>
              <a:gd name="adj2" fmla="val -400001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meridian</a:t>
            </a:r>
            <a:endParaRPr lang="ru-RU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ая выноска 11"/>
          <p:cNvSpPr/>
          <p:nvPr/>
        </p:nvSpPr>
        <p:spPr>
          <a:xfrm>
            <a:off x="9677400" y="914400"/>
            <a:ext cx="2362200" cy="977900"/>
          </a:xfrm>
          <a:prstGeom prst="wedgeRectCallout">
            <a:avLst>
              <a:gd name="adj1" fmla="val -52659"/>
              <a:gd name="adj2" fmla="val 174812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Bosh meridian</a:t>
            </a:r>
            <a:endParaRPr lang="ru-RU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45" descr="Солнечные лучики: Объявление. Виртуальное родительское собрание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926759" y="5096933"/>
            <a:ext cx="1104374" cy="1606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18616510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ject 15"/>
          <p:cNvSpPr txBox="1"/>
          <p:nvPr/>
        </p:nvSpPr>
        <p:spPr>
          <a:xfrm>
            <a:off x="143872" y="5550749"/>
            <a:ext cx="3420595" cy="951837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28232" rIns="0" bIns="0" rtlCol="0">
            <a:spAutoFit/>
          </a:bodyPr>
          <a:lstStyle/>
          <a:p>
            <a:pPr algn="ctr"/>
            <a:r>
              <a:rPr lang="en-US" sz="3000" b="1" spc="-21" dirty="0" err="1" smtClean="0">
                <a:latin typeface="Arial"/>
                <a:cs typeface="Arial"/>
              </a:rPr>
              <a:t>Yerning</a:t>
            </a:r>
            <a:r>
              <a:rPr lang="en-US" sz="3000" b="1" spc="-21" dirty="0" smtClean="0">
                <a:latin typeface="Arial"/>
                <a:cs typeface="Arial"/>
              </a:rPr>
              <a:t> </a:t>
            </a:r>
            <a:r>
              <a:rPr lang="en-US" sz="3000" b="1" spc="-21" dirty="0" err="1" smtClean="0">
                <a:latin typeface="Arial"/>
                <a:cs typeface="Arial"/>
              </a:rPr>
              <a:t>o‘z</a:t>
            </a:r>
            <a:r>
              <a:rPr lang="en-US" sz="3000" b="1" spc="-21" dirty="0" smtClean="0">
                <a:latin typeface="Arial"/>
                <a:cs typeface="Arial"/>
              </a:rPr>
              <a:t> </a:t>
            </a:r>
            <a:r>
              <a:rPr lang="en-US" sz="3000" b="1" spc="-21" dirty="0" err="1" smtClean="0">
                <a:latin typeface="Arial"/>
                <a:cs typeface="Arial"/>
              </a:rPr>
              <a:t>o‘qi</a:t>
            </a:r>
            <a:r>
              <a:rPr lang="en-US" sz="3000" b="1" spc="-21" dirty="0" smtClean="0">
                <a:latin typeface="Arial"/>
                <a:cs typeface="Arial"/>
              </a:rPr>
              <a:t> </a:t>
            </a:r>
          </a:p>
          <a:p>
            <a:pPr algn="ctr"/>
            <a:r>
              <a:rPr lang="en-US" sz="3000" b="1" spc="-21" dirty="0" err="1" smtClean="0">
                <a:latin typeface="Arial"/>
                <a:cs typeface="Arial"/>
              </a:rPr>
              <a:t>atrofida</a:t>
            </a:r>
            <a:r>
              <a:rPr lang="en-US" sz="3000" b="1" spc="-21" dirty="0" smtClean="0">
                <a:latin typeface="Arial"/>
                <a:cs typeface="Arial"/>
              </a:rPr>
              <a:t> </a:t>
            </a:r>
            <a:r>
              <a:rPr lang="en-US" sz="3000" b="1" spc="-21" dirty="0" err="1" smtClean="0">
                <a:latin typeface="Arial"/>
                <a:cs typeface="Arial"/>
              </a:rPr>
              <a:t>aylanisi</a:t>
            </a:r>
            <a:endParaRPr lang="en-US" sz="3000" b="1" spc="-21" dirty="0">
              <a:latin typeface="Arial"/>
              <a:cs typeface="Arial"/>
            </a:endParaRPr>
          </a:p>
        </p:txBody>
      </p:sp>
      <p:sp>
        <p:nvSpPr>
          <p:cNvPr id="15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6" name="Прямоугольник 15"/>
          <p:cNvSpPr/>
          <p:nvPr/>
        </p:nvSpPr>
        <p:spPr>
          <a:xfrm>
            <a:off x="495300" y="0"/>
            <a:ext cx="11404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Reja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object 15"/>
          <p:cNvSpPr txBox="1"/>
          <p:nvPr/>
        </p:nvSpPr>
        <p:spPr>
          <a:xfrm>
            <a:off x="3649133" y="5560274"/>
            <a:ext cx="3849158" cy="951837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28232" rIns="0" bIns="0" rtlCol="0">
            <a:spAutoFit/>
          </a:bodyPr>
          <a:lstStyle/>
          <a:p>
            <a:pPr algn="ctr"/>
            <a:r>
              <a:rPr lang="en-US" sz="3000" b="1" spc="-21" dirty="0" err="1" smtClean="0">
                <a:latin typeface="Arial"/>
                <a:cs typeface="Arial"/>
              </a:rPr>
              <a:t>Yerning</a:t>
            </a:r>
            <a:r>
              <a:rPr lang="en-US" sz="3000" b="1" spc="-21" dirty="0" smtClean="0">
                <a:latin typeface="Arial"/>
                <a:cs typeface="Arial"/>
              </a:rPr>
              <a:t> </a:t>
            </a:r>
            <a:r>
              <a:rPr lang="en-US" sz="3000" b="1" spc="-21" dirty="0" err="1" smtClean="0">
                <a:latin typeface="Arial"/>
                <a:cs typeface="Arial"/>
              </a:rPr>
              <a:t>Quyosh</a:t>
            </a:r>
            <a:r>
              <a:rPr lang="en-US" sz="3000" b="1" spc="-21" dirty="0" smtClean="0">
                <a:latin typeface="Arial"/>
                <a:cs typeface="Arial"/>
              </a:rPr>
              <a:t> </a:t>
            </a:r>
          </a:p>
          <a:p>
            <a:pPr algn="ctr"/>
            <a:r>
              <a:rPr lang="en-US" sz="3000" b="1" spc="-21" dirty="0" err="1" smtClean="0">
                <a:latin typeface="Arial"/>
                <a:cs typeface="Arial"/>
              </a:rPr>
              <a:t>atrofida</a:t>
            </a:r>
            <a:r>
              <a:rPr lang="en-US" sz="3000" b="1" spc="-21" dirty="0" smtClean="0">
                <a:latin typeface="Arial"/>
                <a:cs typeface="Arial"/>
              </a:rPr>
              <a:t> </a:t>
            </a:r>
            <a:r>
              <a:rPr lang="en-US" sz="3000" b="1" spc="-21" dirty="0" err="1" smtClean="0">
                <a:latin typeface="Arial"/>
                <a:cs typeface="Arial"/>
              </a:rPr>
              <a:t>aylanisi</a:t>
            </a:r>
            <a:endParaRPr lang="en-US" sz="3000" b="1" spc="-21" dirty="0">
              <a:latin typeface="Arial"/>
              <a:cs typeface="Arial"/>
            </a:endParaRPr>
          </a:p>
        </p:txBody>
      </p:sp>
      <p:sp>
        <p:nvSpPr>
          <p:cNvPr id="18" name="object 15"/>
          <p:cNvSpPr txBox="1"/>
          <p:nvPr/>
        </p:nvSpPr>
        <p:spPr>
          <a:xfrm>
            <a:off x="7714192" y="5528524"/>
            <a:ext cx="4333875" cy="951837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28232" rIns="0" bIns="0" rtlCol="0">
            <a:spAutoFit/>
          </a:bodyPr>
          <a:lstStyle/>
          <a:p>
            <a:pPr algn="ctr"/>
            <a:r>
              <a:rPr lang="en-US" sz="3000" b="1" spc="-21" dirty="0" err="1" smtClean="0">
                <a:latin typeface="Arial"/>
                <a:cs typeface="Arial"/>
              </a:rPr>
              <a:t>Shimoliy</a:t>
            </a:r>
            <a:r>
              <a:rPr lang="en-US" sz="3000" b="1" spc="-21" dirty="0" smtClean="0">
                <a:latin typeface="Arial"/>
                <a:cs typeface="Arial"/>
              </a:rPr>
              <a:t> </a:t>
            </a:r>
            <a:r>
              <a:rPr lang="en-US" sz="3000" b="1" spc="-21" dirty="0" err="1" smtClean="0">
                <a:latin typeface="Arial"/>
                <a:cs typeface="Arial"/>
              </a:rPr>
              <a:t>va</a:t>
            </a:r>
            <a:r>
              <a:rPr lang="en-US" sz="3000" b="1" spc="-21" dirty="0" smtClean="0">
                <a:latin typeface="Arial"/>
                <a:cs typeface="Arial"/>
              </a:rPr>
              <a:t> </a:t>
            </a:r>
            <a:r>
              <a:rPr lang="en-US" sz="3000" b="1" spc="-21" dirty="0" err="1" smtClean="0">
                <a:latin typeface="Arial"/>
                <a:cs typeface="Arial"/>
              </a:rPr>
              <a:t>Janubiy</a:t>
            </a:r>
            <a:r>
              <a:rPr lang="en-US" sz="3000" b="1" spc="-21" dirty="0" smtClean="0">
                <a:latin typeface="Arial"/>
                <a:cs typeface="Arial"/>
              </a:rPr>
              <a:t> </a:t>
            </a:r>
            <a:r>
              <a:rPr lang="en-US" sz="3000" b="1" spc="-21" dirty="0" err="1" smtClean="0">
                <a:latin typeface="Arial"/>
                <a:cs typeface="Arial"/>
              </a:rPr>
              <a:t>tropiklar</a:t>
            </a:r>
            <a:r>
              <a:rPr lang="en-US" sz="3000" b="1" spc="-21" dirty="0" smtClean="0">
                <a:latin typeface="Arial"/>
                <a:cs typeface="Arial"/>
              </a:rPr>
              <a:t>, </a:t>
            </a:r>
            <a:r>
              <a:rPr lang="en-US" sz="3000" b="1" spc="-21" dirty="0" err="1" smtClean="0">
                <a:latin typeface="Arial"/>
                <a:cs typeface="Arial"/>
              </a:rPr>
              <a:t>qutbiy</a:t>
            </a:r>
            <a:r>
              <a:rPr lang="en-US" sz="3000" b="1" spc="-21" dirty="0" smtClean="0">
                <a:latin typeface="Arial"/>
                <a:cs typeface="Arial"/>
              </a:rPr>
              <a:t> </a:t>
            </a:r>
            <a:r>
              <a:rPr lang="en-US" sz="3000" b="1" spc="-21" dirty="0" err="1" smtClean="0">
                <a:latin typeface="Arial"/>
                <a:cs typeface="Arial"/>
              </a:rPr>
              <a:t>doiralar</a:t>
            </a:r>
            <a:r>
              <a:rPr lang="en-US" sz="3000" b="1" spc="-21" dirty="0" smtClean="0">
                <a:latin typeface="Arial"/>
                <a:cs typeface="Arial"/>
              </a:rPr>
              <a:t> </a:t>
            </a:r>
            <a:endParaRPr lang="en-US" sz="3000" b="1" spc="-21" dirty="0">
              <a:latin typeface="Arial"/>
              <a:cs typeface="Arial"/>
            </a:endParaRPr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xmlns="" id="{9F633C17-1163-4A2A-8ACD-0A335F1FA07F}"/>
              </a:ext>
            </a:extLst>
          </p:cNvPr>
          <p:cNvCxnSpPr>
            <a:cxnSpLocks/>
          </p:cNvCxnSpPr>
          <p:nvPr/>
        </p:nvCxnSpPr>
        <p:spPr>
          <a:xfrm rot="5400000">
            <a:off x="-15647" y="3000151"/>
            <a:ext cx="3639910" cy="774699"/>
          </a:xfrm>
          <a:prstGeom prst="line">
            <a:avLst/>
          </a:prstGeom>
          <a:ln w="38100">
            <a:solidFill>
              <a:srgbClr val="1F02AE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42697" y="1644043"/>
            <a:ext cx="4263570" cy="3564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2C681EBC-57A2-4853-9AF5-7EF6062AB7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64693">
            <a:off x="199809" y="1845426"/>
            <a:ext cx="3181059" cy="3180669"/>
          </a:xfrm>
          <a:prstGeom prst="ellipse">
            <a:avLst/>
          </a:prstGeom>
        </p:spPr>
      </p:pic>
      <p:pic>
        <p:nvPicPr>
          <p:cNvPr id="11" name="Picture 2" descr="C:\Users\user\Desktop\1111111111111111111111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55297" y="1583266"/>
            <a:ext cx="4313798" cy="359833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8E06D9FA-0ACD-45B3-AB55-B4408D199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347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C122460-C0F0-41C5-AA77-BAAEBB12664F}"/>
              </a:ext>
            </a:extLst>
          </p:cNvPr>
          <p:cNvSpPr txBox="1"/>
          <p:nvPr/>
        </p:nvSpPr>
        <p:spPr>
          <a:xfrm>
            <a:off x="0" y="0"/>
            <a:ext cx="11964612" cy="964884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algn="ctr"/>
            <a:r>
              <a:rPr lang="en-US" sz="5000" b="1" dirty="0" err="1" smtClean="0">
                <a:ln>
                  <a:solidFill>
                    <a:srgbClr val="000000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5000" b="1" dirty="0" smtClean="0">
                <a:ln>
                  <a:solidFill>
                    <a:srgbClr val="000000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 smtClean="0">
                <a:ln>
                  <a:solidFill>
                    <a:srgbClr val="000000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</a:t>
            </a:r>
            <a:r>
              <a:rPr lang="en-US" sz="5000" b="1" dirty="0" smtClean="0">
                <a:ln>
                  <a:solidFill>
                    <a:srgbClr val="000000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 smtClean="0">
                <a:ln>
                  <a:solidFill>
                    <a:srgbClr val="000000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tomondan</a:t>
            </a:r>
            <a:r>
              <a:rPr lang="en-US" sz="5000" b="1" dirty="0" smtClean="0">
                <a:ln>
                  <a:solidFill>
                    <a:srgbClr val="000000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 smtClean="0">
                <a:ln>
                  <a:solidFill>
                    <a:srgbClr val="000000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chiqadi</a:t>
            </a:r>
            <a:endParaRPr lang="en-US" sz="5000" b="1" dirty="0">
              <a:ln>
                <a:solidFill>
                  <a:srgbClr val="000000"/>
                </a:solidFill>
              </a:ln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260230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C2F6B99-D3E7-4B63-B195-27C4821DE5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7464"/>
            <a:ext cx="12191998" cy="686546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FED6499-048E-47F2-943E-3C962F0E5A3A}"/>
              </a:ext>
            </a:extLst>
          </p:cNvPr>
          <p:cNvSpPr txBox="1"/>
          <p:nvPr/>
        </p:nvSpPr>
        <p:spPr>
          <a:xfrm>
            <a:off x="6524625" y="5115080"/>
            <a:ext cx="5553075" cy="964884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algn="ctr"/>
            <a:r>
              <a:rPr lang="en-US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G‘arbga</a:t>
            </a:r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botadi</a:t>
            </a:r>
            <a:endParaRPr lang="en-US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17126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E72685C-3CF3-4CAB-92E8-126F971436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34" t="1" r="12236" b="3518"/>
          <a:stretch/>
        </p:blipFill>
        <p:spPr>
          <a:xfrm>
            <a:off x="6283325" y="893082"/>
            <a:ext cx="5908675" cy="563749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F79CB92-F02F-4187-B58A-95664D601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12191998" cy="1066800"/>
          </a:xfrm>
          <a:solidFill>
            <a:srgbClr val="0000FF"/>
          </a:solidFill>
        </p:spPr>
        <p:txBody>
          <a:bodyPr>
            <a:no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geoid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C:\Users\leNOVO\Documents\Downloads\1vF4.gif">
            <a:hlinkClick r:id="rId3" action="ppaction://hlinkfile"/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" y="1211958"/>
            <a:ext cx="5943600" cy="525234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336089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6503</TotalTime>
  <Words>699</Words>
  <Application>Microsoft Office PowerPoint</Application>
  <PresentationFormat>Произвольный</PresentationFormat>
  <Paragraphs>182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Тема Office</vt:lpstr>
      <vt:lpstr>Слайд 1</vt:lpstr>
      <vt:lpstr>Слайд 2</vt:lpstr>
      <vt:lpstr>Слайд 3</vt:lpstr>
      <vt:lpstr>Topshiriq</vt:lpstr>
      <vt:lpstr>To‘g‘ri javob:</vt:lpstr>
      <vt:lpstr>Слайд 6</vt:lpstr>
      <vt:lpstr>Слайд 7</vt:lpstr>
      <vt:lpstr>Слайд 8</vt:lpstr>
      <vt:lpstr>Yer shakli - geoid</vt:lpstr>
      <vt:lpstr>Слайд 10</vt:lpstr>
      <vt:lpstr>Слайд 11</vt:lpstr>
      <vt:lpstr>Слайд 12</vt:lpstr>
      <vt:lpstr>Yerning o‘z o‘qi atrofida aylanishi</vt:lpstr>
      <vt:lpstr>Yer shari g‘arbdan sharqqa aylanadi.</vt:lpstr>
      <vt:lpstr>Sutka</vt:lpstr>
      <vt:lpstr>Yerning Quyosh atrofida aylanishi</vt:lpstr>
      <vt:lpstr>Yer sharining Quyosh atrofida to‘liq bir marta aylanib chiqishi</vt:lpstr>
      <vt:lpstr>Слайд 18</vt:lpstr>
      <vt:lpstr>Yer sharining Quyosh atrofida to‘liq bir marta aylanib chiqishi natijasida bir yil hosil bo‘ladi.</vt:lpstr>
      <vt:lpstr>Слайд 20</vt:lpstr>
      <vt:lpstr>Слайд 21</vt:lpstr>
      <vt:lpstr>Слайд 22</vt:lpstr>
      <vt:lpstr>Слайд 23</vt:lpstr>
      <vt:lpstr>Слайд 24</vt:lpstr>
      <vt:lpstr>Shimoliy va janubiy tropiklar</vt:lpstr>
      <vt:lpstr>Слайд 26</vt:lpstr>
      <vt:lpstr>Yerning yoritilish va isitilish mintaqalari</vt:lpstr>
      <vt:lpstr>Слайд 28</vt:lpstr>
      <vt:lpstr>Слайд 29</vt:lpstr>
      <vt:lpstr>Слайд 30</vt:lpstr>
      <vt:lpstr>Слайд 31</vt:lpstr>
      <vt:lpstr>Слайд 32</vt:lpstr>
      <vt:lpstr>Слайд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Yevrosiyo hududining tabiiy geografik o‘lkalarga bo‘linishi</dc:title>
  <dc:creator>Admin</dc:creator>
  <cp:lastModifiedBy>user</cp:lastModifiedBy>
  <cp:revision>947</cp:revision>
  <dcterms:created xsi:type="dcterms:W3CDTF">2020-04-09T12:18:10Z</dcterms:created>
  <dcterms:modified xsi:type="dcterms:W3CDTF">2020-09-12T07:03:34Z</dcterms:modified>
</cp:coreProperties>
</file>