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3" r:id="rId2"/>
    <p:sldId id="518" r:id="rId3"/>
    <p:sldId id="519" r:id="rId4"/>
    <p:sldId id="520" r:id="rId5"/>
    <p:sldId id="521" r:id="rId6"/>
    <p:sldId id="506" r:id="rId7"/>
    <p:sldId id="488" r:id="rId8"/>
    <p:sldId id="489" r:id="rId9"/>
    <p:sldId id="527" r:id="rId10"/>
    <p:sldId id="511" r:id="rId11"/>
    <p:sldId id="515" r:id="rId12"/>
    <p:sldId id="513" r:id="rId13"/>
    <p:sldId id="491" r:id="rId14"/>
    <p:sldId id="492" r:id="rId15"/>
    <p:sldId id="490" r:id="rId16"/>
    <p:sldId id="507" r:id="rId17"/>
    <p:sldId id="495" r:id="rId18"/>
    <p:sldId id="496" r:id="rId19"/>
    <p:sldId id="522" r:id="rId20"/>
    <p:sldId id="498" r:id="rId21"/>
    <p:sldId id="508" r:id="rId22"/>
    <p:sldId id="509" r:id="rId23"/>
    <p:sldId id="510" r:id="rId24"/>
    <p:sldId id="499" r:id="rId25"/>
    <p:sldId id="503" r:id="rId26"/>
    <p:sldId id="504" r:id="rId27"/>
    <p:sldId id="524" r:id="rId28"/>
    <p:sldId id="528" r:id="rId29"/>
    <p:sldId id="516" r:id="rId30"/>
    <p:sldId id="320" r:id="rId31"/>
    <p:sldId id="525" r:id="rId32"/>
    <p:sldId id="526" r:id="rId33"/>
    <p:sldId id="350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F2FEB1EC-8F1F-4360-ADED-A8029CF6C304}">
          <p14:sldIdLst>
            <p14:sldId id="293"/>
            <p14:sldId id="273"/>
            <p14:sldId id="299"/>
            <p14:sldId id="305"/>
            <p14:sldId id="319"/>
            <p14:sldId id="275"/>
            <p14:sldId id="295"/>
            <p14:sldId id="296"/>
            <p14:sldId id="297"/>
            <p14:sldId id="298"/>
            <p14:sldId id="307"/>
            <p14:sldId id="302"/>
            <p14:sldId id="308"/>
            <p14:sldId id="309"/>
            <p14:sldId id="300"/>
            <p14:sldId id="301"/>
            <p14:sldId id="256"/>
            <p14:sldId id="257"/>
            <p14:sldId id="264"/>
            <p14:sldId id="265"/>
            <p14:sldId id="266"/>
            <p14:sldId id="258"/>
            <p14:sldId id="304"/>
            <p14:sldId id="272"/>
            <p14:sldId id="277"/>
            <p14:sldId id="278"/>
            <p14:sldId id="279"/>
            <p14:sldId id="292"/>
            <p14:sldId id="281"/>
            <p14:sldId id="280"/>
            <p14:sldId id="282"/>
            <p14:sldId id="283"/>
            <p14:sldId id="284"/>
            <p14:sldId id="285"/>
            <p14:sldId id="286"/>
            <p14:sldId id="287"/>
            <p14:sldId id="313"/>
            <p14:sldId id="310"/>
            <p14:sldId id="288"/>
            <p14:sldId id="289"/>
            <p14:sldId id="290"/>
            <p14:sldId id="291"/>
            <p14:sldId id="315"/>
            <p14:sldId id="312"/>
            <p14:sldId id="321"/>
            <p14:sldId id="323"/>
            <p14:sldId id="322"/>
            <p14:sldId id="32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66FFCC"/>
    <a:srgbClr val="F49D46"/>
    <a:srgbClr val="149C2E"/>
    <a:srgbClr val="F8ED18"/>
    <a:srgbClr val="00D6BD"/>
    <a:srgbClr val="19C13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1866" y="-9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6396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50602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545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335432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4633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7837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3588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275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8904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7307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099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1932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videoplayback.mp4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226960" y="2396662"/>
            <a:ext cx="8834615" cy="3814824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MAVZU: YERNING </a:t>
            </a:r>
          </a:p>
          <a:p>
            <a:r>
              <a:rPr lang="en-US" sz="4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O‘Z O‘QI VA QUYOSH ATROFIDA AYLANISHI</a:t>
            </a:r>
          </a:p>
          <a:p>
            <a:endParaRPr lang="en-US" sz="900" b="1" spc="11" dirty="0" smtClean="0">
              <a:latin typeface="Arial"/>
              <a:cs typeface="Arial"/>
            </a:endParaRPr>
          </a:p>
          <a:p>
            <a:endParaRPr lang="en-US" sz="900" b="1" spc="11" dirty="0" smtClean="0">
              <a:latin typeface="Arial"/>
              <a:cs typeface="Arial"/>
            </a:endParaRPr>
          </a:p>
          <a:p>
            <a:endParaRPr lang="en-US" sz="1000" i="1" spc="11" dirty="0" smtClean="0">
              <a:latin typeface="Arial"/>
              <a:cs typeface="Arial"/>
            </a:endParaRPr>
          </a:p>
          <a:p>
            <a:endParaRPr lang="en-US" sz="3698" i="1" spc="11" dirty="0" smtClean="0">
              <a:latin typeface="Arial"/>
              <a:cs typeface="Arial"/>
            </a:endParaRPr>
          </a:p>
          <a:p>
            <a:r>
              <a:rPr sz="3698" i="1" spc="11" smtClean="0">
                <a:latin typeface="Arial"/>
                <a:cs typeface="Arial"/>
              </a:rPr>
              <a:t>O‘qituvchi</a:t>
            </a:r>
            <a:r>
              <a:rPr lang="en-US" sz="3698" i="1" spc="11" dirty="0" smtClean="0">
                <a:latin typeface="Arial"/>
                <a:cs typeface="Arial"/>
              </a:rPr>
              <a:t>: </a:t>
            </a:r>
            <a:r>
              <a:rPr lang="en-US" sz="3698" i="1" spc="11" dirty="0" err="1" smtClean="0">
                <a:latin typeface="Arial"/>
                <a:cs typeface="Arial"/>
              </a:rPr>
              <a:t>Boltayeva</a:t>
            </a:r>
            <a:r>
              <a:rPr lang="en-US" sz="3698" i="1" spc="11" dirty="0" smtClean="0">
                <a:latin typeface="Arial"/>
                <a:cs typeface="Arial"/>
              </a:rPr>
              <a:t> Lola </a:t>
            </a:r>
            <a:r>
              <a:rPr lang="en-US" sz="3698" i="1" spc="11" dirty="0" err="1" smtClean="0">
                <a:latin typeface="Arial"/>
                <a:cs typeface="Arial"/>
              </a:rPr>
              <a:t>Abduvohidovna</a:t>
            </a:r>
            <a:endParaRPr sz="3698" i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13113" y="2410479"/>
            <a:ext cx="727405" cy="211072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74974" y="5214407"/>
            <a:ext cx="727405" cy="115664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521566" y="393201"/>
            <a:ext cx="20227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521566" y="405901"/>
            <a:ext cx="20481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813414" y="589807"/>
            <a:ext cx="765686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5-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448770" y="764408"/>
            <a:ext cx="943130" cy="51819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200" b="1" spc="21" dirty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256419" y="303963"/>
            <a:ext cx="5516105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2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310" y="122568"/>
            <a:ext cx="1672565" cy="1672565"/>
          </a:xfrm>
          <a:prstGeom prst="rect">
            <a:avLst/>
          </a:prstGeom>
          <a:noFill/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500" y="2493432"/>
            <a:ext cx="3816347" cy="2777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47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тветы Mail.ru: Поэтические строки, посвящённые картинке?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886" y="1347114"/>
            <a:ext cx="5617028" cy="5256885"/>
          </a:xfrm>
          <a:prstGeom prst="rect">
            <a:avLst/>
          </a:prstGeom>
          <a:noFill/>
        </p:spPr>
      </p:pic>
      <p:pic>
        <p:nvPicPr>
          <p:cNvPr id="1028" name="Picture 4" descr="Sayohat sayohati sayohati bilan sayohat qilishda farq. Sayohat, sayohat,  sayohat, sayohat, kruiz va sayohat: foydalanish qoidalari, tarjima, misol,  farq, ma'noning farqi. Sayohat - sayoh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4571" y="1323445"/>
            <a:ext cx="6049847" cy="5297487"/>
          </a:xfrm>
          <a:prstGeom prst="rect">
            <a:avLst/>
          </a:prstGeom>
          <a:noFill/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52DC15A-457B-4CD5-AA00-4F44ABFA3E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00FF"/>
          </a:solidFill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4650282-18CC-4477-AC9C-F53C0D050AD9}"/>
              </a:ext>
            </a:extLst>
          </p:cNvPr>
          <p:cNvSpPr txBox="1">
            <a:spLocks/>
          </p:cNvSpPr>
          <p:nvPr/>
        </p:nvSpPr>
        <p:spPr>
          <a:xfrm>
            <a:off x="0" y="131606"/>
            <a:ext cx="12192000" cy="1070809"/>
          </a:xfrm>
          <a:prstGeom prst="rect">
            <a:avLst/>
          </a:prstGeom>
          <a:solidFill>
            <a:srgbClr val="0000FF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Yerning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o‘z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o‘qi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atrofida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aylanishi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52DC15A-457B-4CD5-AA00-4F44ABFA3E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00FF"/>
          </a:solidFill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4650282-18CC-4477-AC9C-F53C0D050AD9}"/>
              </a:ext>
            </a:extLst>
          </p:cNvPr>
          <p:cNvSpPr txBox="1">
            <a:spLocks/>
          </p:cNvSpPr>
          <p:nvPr/>
        </p:nvSpPr>
        <p:spPr>
          <a:xfrm>
            <a:off x="0" y="63870"/>
            <a:ext cx="12192000" cy="1070809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Fuko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mayatnigi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3" name="Picture 10" descr="Изображение"/>
          <p:cNvPicPr>
            <a:picLocks noChangeAspect="1" noChangeArrowheads="1"/>
          </p:cNvPicPr>
          <p:nvPr/>
        </p:nvPicPr>
        <p:blipFill>
          <a:blip r:embed="rId2"/>
          <a:srcRect t="9146"/>
          <a:stretch>
            <a:fillRect/>
          </a:stretch>
        </p:blipFill>
        <p:spPr bwMode="auto">
          <a:xfrm>
            <a:off x="4707603" y="1226456"/>
            <a:ext cx="7521144" cy="5631544"/>
          </a:xfrm>
          <a:prstGeom prst="rect">
            <a:avLst/>
          </a:prstGeom>
          <a:noFill/>
        </p:spPr>
      </p:pic>
      <p:pic>
        <p:nvPicPr>
          <p:cNvPr id="14" name="Picture 4" descr="Пантеон в Париже"/>
          <p:cNvPicPr>
            <a:picLocks noChangeAspect="1" noChangeArrowheads="1"/>
          </p:cNvPicPr>
          <p:nvPr/>
        </p:nvPicPr>
        <p:blipFill>
          <a:blip r:embed="rId3" cstate="print"/>
          <a:srcRect l="14639" t="12191" r="6377"/>
          <a:stretch>
            <a:fillRect/>
          </a:stretch>
        </p:blipFill>
        <p:spPr bwMode="auto">
          <a:xfrm>
            <a:off x="9778155" y="1260957"/>
            <a:ext cx="2413845" cy="155237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2487" y="1314530"/>
            <a:ext cx="44558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Fuko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mayatnigi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 - </a:t>
            </a:r>
          </a:p>
          <a:p>
            <a:pPr algn="ctr"/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oʻz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oʻqi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atrofida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aylanishini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tasdiqlovchi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tajribani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namoyish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qiladigan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qurilma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9" name="Picture 12" descr="Foucault.jpg"/>
          <p:cNvPicPr>
            <a:picLocks noChangeAspect="1" noChangeArrowheads="1"/>
          </p:cNvPicPr>
          <p:nvPr/>
        </p:nvPicPr>
        <p:blipFill>
          <a:blip r:embed="rId4"/>
          <a:srcRect l="8766" t="6591" r="8442" b="9023"/>
          <a:stretch>
            <a:fillRect/>
          </a:stretch>
        </p:blipFill>
        <p:spPr bwMode="auto">
          <a:xfrm>
            <a:off x="4656666" y="1245757"/>
            <a:ext cx="1413933" cy="194148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665134" y="5903893"/>
            <a:ext cx="4817344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Fransuz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fizigi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astronomi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Jan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Bernar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Leon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Fuko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8382000" y="2794000"/>
            <a:ext cx="1143000" cy="516467"/>
          </a:xfrm>
          <a:prstGeom prst="wedgeRoundRectCallout">
            <a:avLst>
              <a:gd name="adj1" fmla="val -77870"/>
              <a:gd name="adj2" fmla="val -260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 kg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8297334" y="2074334"/>
            <a:ext cx="1143000" cy="516467"/>
          </a:xfrm>
          <a:prstGeom prst="wedgeRoundRectCallout">
            <a:avLst>
              <a:gd name="adj1" fmla="val -77870"/>
              <a:gd name="adj2" fmla="val -260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67 </a:t>
            </a:r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metr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76521" y="3811012"/>
            <a:ext cx="437007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Har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qanday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mayatnik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hamma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vaqt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bir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yo‘nalishda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ya’ni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dastlabki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harakatga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keltirilgan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yo‘nalishida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tebranishga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intiladi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52DC15A-457B-4CD5-AA00-4F44ABFA3E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00FF"/>
          </a:solidFill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4650282-18CC-4477-AC9C-F53C0D050AD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65394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Parij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shahridagi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Panteon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binosida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saqlanayotgan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Fuko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mayatnigi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1992" name="Picture 8" descr="Маятник Фуко — Википедия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5144" y="1439333"/>
            <a:ext cx="4165598" cy="5369151"/>
          </a:xfrm>
          <a:prstGeom prst="rect">
            <a:avLst/>
          </a:prstGeom>
          <a:noFill/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10846" y="1477400"/>
            <a:ext cx="7266819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Fuko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mayatnigi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osib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qo‘yilgan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joy ham,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binoning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o‘zi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ham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Yer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bilan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birga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aylanganligidan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tebratib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yuborilgan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mayatnik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Yerning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harakatiga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qarshilik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ko‘rsatishi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o‘zining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dastlabki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yo‘nalishida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tebranishga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intilishi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lozim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9F633C17-1163-4A2A-8ACD-0A335F1FA07F}"/>
              </a:ext>
            </a:extLst>
          </p:cNvPr>
          <p:cNvCxnSpPr>
            <a:cxnSpLocks/>
          </p:cNvCxnSpPr>
          <p:nvPr/>
        </p:nvCxnSpPr>
        <p:spPr>
          <a:xfrm rot="5400000">
            <a:off x="952609" y="3094839"/>
            <a:ext cx="4504431" cy="581702"/>
          </a:xfrm>
          <a:prstGeom prst="line">
            <a:avLst/>
          </a:prstGeom>
          <a:ln w="38100">
            <a:solidFill>
              <a:srgbClr val="1F02A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4650282-18CC-4477-AC9C-F53C0D050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534"/>
            <a:ext cx="12192000" cy="1070809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C681EBC-57A2-4853-9AF5-7EF6062AB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4693">
            <a:off x="1346933" y="1499871"/>
            <a:ext cx="3745270" cy="3744811"/>
          </a:xfrm>
          <a:prstGeom prst="ellipse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30E2F8F2-6CC3-40AB-98D1-6B6ACC9BB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0" y="872708"/>
            <a:ext cx="5638799" cy="5039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6BED20-0EA2-4B27-B025-1FF54E096F12}"/>
              </a:ext>
            </a:extLst>
          </p:cNvPr>
          <p:cNvSpPr txBox="1"/>
          <p:nvPr/>
        </p:nvSpPr>
        <p:spPr>
          <a:xfrm>
            <a:off x="0" y="5638280"/>
            <a:ext cx="12192000" cy="1211105"/>
          </a:xfrm>
          <a:prstGeom prst="rect">
            <a:avLst/>
          </a:prstGeom>
          <a:solidFill>
            <a:srgbClr val="0000FF"/>
          </a:solidFill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daqiqa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soniyada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(24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soatda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marotaba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3554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A7D23C-C5C7-4FAF-A742-09494275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799" y="1109691"/>
            <a:ext cx="6783201" cy="2095676"/>
          </a:xfrm>
        </p:spPr>
        <p:txBody>
          <a:bodyPr>
            <a:noAutofit/>
          </a:bodyPr>
          <a:lstStyle/>
          <a:p>
            <a:pPr algn="ctr"/>
            <a:r>
              <a:rPr lang="en-US" sz="51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51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</a:t>
            </a:r>
            <a:r>
              <a:rPr lang="en-US" sz="51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51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51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51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1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6A0309-54A2-47EF-AC76-50B0BAA5B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99" t="29998" r="28331" b="8885"/>
          <a:stretch/>
        </p:blipFill>
        <p:spPr>
          <a:xfrm>
            <a:off x="0" y="967214"/>
            <a:ext cx="5704114" cy="5890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144DF3-B42A-4AC8-93FC-544CD2440F42}"/>
              </a:ext>
            </a:extLst>
          </p:cNvPr>
          <p:cNvSpPr txBox="1"/>
          <p:nvPr/>
        </p:nvSpPr>
        <p:spPr>
          <a:xfrm>
            <a:off x="5892799" y="3489895"/>
            <a:ext cx="6118999" cy="2903876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sharining</a:t>
            </a:r>
            <a:r>
              <a:rPr lang="en-US" sz="4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4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</a:t>
            </a:r>
            <a:r>
              <a:rPr lang="en-US" sz="4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4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r>
              <a:rPr lang="en-US" sz="4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4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kun </a:t>
            </a:r>
            <a:r>
              <a:rPr lang="en-US" sz="4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</a:t>
            </a:r>
            <a:r>
              <a:rPr lang="en-US" sz="4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almashinadi</a:t>
            </a:r>
            <a:r>
              <a:rPr lang="en-US" sz="4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xmlns="" id="{24650282-18CC-4477-AC9C-F53C0D050AD9}"/>
              </a:ext>
            </a:extLst>
          </p:cNvPr>
          <p:cNvSpPr txBox="1">
            <a:spLocks/>
          </p:cNvSpPr>
          <p:nvPr/>
        </p:nvSpPr>
        <p:spPr>
          <a:xfrm>
            <a:off x="0" y="-13534"/>
            <a:ext cx="12192000" cy="1070809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Yerning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o‘z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o‘qi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atrofida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aylanishi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4416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2DC15A-457B-4CD5-AA00-4F44ABFA3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7561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</a:t>
            </a:r>
            <a:endParaRPr lang="en-US"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05F0994-B134-499D-A76C-88DE2C4EA7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33927" y="1483943"/>
            <a:ext cx="3328416" cy="3407438"/>
          </a:xfrm>
        </p:spPr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BB86AD5D-F18B-4903-B83A-8DBFE0352C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2680AE8F-510D-47A1-AFC8-0B6526CEC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33927" y="5035472"/>
            <a:ext cx="3328416" cy="9588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59FC0BDF-F1E5-486C-BD42-03C4B4CBDE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6C0E0B6-372E-4C22-9CD7-C96C6ED0F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" y="817561"/>
            <a:ext cx="12174443" cy="60404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773EF07-01C7-4EE9-A853-FAD8826F679F}"/>
              </a:ext>
            </a:extLst>
          </p:cNvPr>
          <p:cNvSpPr txBox="1"/>
          <p:nvPr/>
        </p:nvSpPr>
        <p:spPr>
          <a:xfrm>
            <a:off x="547899" y="6077782"/>
            <a:ext cx="10674146" cy="780218"/>
          </a:xfrm>
          <a:prstGeom prst="rect">
            <a:avLst/>
          </a:prstGeom>
          <a:solidFill>
            <a:srgbClr val="1F02AE"/>
          </a:solidFill>
        </p:spPr>
        <p:txBody>
          <a:bodyPr wrap="none" lIns="193551" tIns="96776" rIns="193551" bIns="96776" rtlCol="0">
            <a:spAutoFit/>
          </a:bodyPr>
          <a:lstStyle/>
          <a:p>
            <a:pPr algn="ctr"/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464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5935"/>
            <a:ext cx="12192000" cy="581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24650282-18CC-4477-AC9C-F53C0D050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534"/>
            <a:ext cx="12192000" cy="1070809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8300" y="1518335"/>
            <a:ext cx="212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365 kun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sutka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6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soat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CD57165-BF03-49B2-8691-23645A85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447634"/>
            <a:ext cx="12192000" cy="5410366"/>
          </a:xfrm>
          <a:prstGeom prst="rect">
            <a:avLst/>
          </a:prstGeom>
        </p:spPr>
      </p:pic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3950"/>
            <a:ext cx="1221105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A80AF2F-4F29-4569-98CB-BFBAF33F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014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sharining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to‘liq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67129" y="1448192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79443" y="45669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31829" y="6134492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92743" y="52146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10443" y="43383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95343" y="32715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686643" y="30683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62243" y="22682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52300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2A9D47-4EA5-4508-BE25-4120133AC8E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</a:blip>
          <a:srcRect t="2945" b="3828"/>
          <a:stretch>
            <a:fillRect/>
          </a:stretch>
        </p:blipFill>
        <p:spPr>
          <a:xfrm>
            <a:off x="159659" y="1181768"/>
            <a:ext cx="6068332" cy="5574634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xmlns="" id="{B3650CAC-8C5C-4E36-9136-DD3DD04E7C8F}"/>
              </a:ext>
            </a:extLst>
          </p:cNvPr>
          <p:cNvSpPr/>
          <p:nvPr/>
        </p:nvSpPr>
        <p:spPr>
          <a:xfrm>
            <a:off x="6241143" y="1171575"/>
            <a:ext cx="5799686" cy="5458093"/>
          </a:xfrm>
          <a:prstGeom prst="wedgeRoundRectCallout">
            <a:avLst>
              <a:gd name="adj1" fmla="val -75352"/>
              <a:gd name="adj2" fmla="val 35812"/>
              <a:gd name="adj3" fmla="val 16667"/>
            </a:avLst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Shunda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yili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soatdan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yig‘ilib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4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yilda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24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soat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ya’ni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sutka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bo‘ladi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Shuning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uch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yildan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keyin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to‘rtinchi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yil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366 kun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bo‘ladi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Bu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yil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kabisa</a:t>
            </a:r>
            <a:r>
              <a:rPr lang="en-US" sz="3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yili</a:t>
            </a:r>
            <a:r>
              <a:rPr lang="en-US" sz="3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deyiladi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Shu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yili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fevral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oyi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28 kun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emas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29 kun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hisoblanadi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b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US" sz="32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-7322" y="0"/>
            <a:ext cx="12192000" cy="1103383"/>
          </a:xfrm>
          <a:prstGeom prst="rect">
            <a:avLst/>
          </a:prstGeom>
          <a:solidFill>
            <a:srgbClr val="0000FF"/>
          </a:solidFill>
          <a:ln>
            <a:solidFill>
              <a:srgbClr val="4504FC"/>
            </a:solidFill>
          </a:ln>
        </p:spPr>
        <p:txBody>
          <a:bodyPr wrap="square" lIns="193551" tIns="96776" rIns="193551" bIns="96776">
            <a:spAutoFit/>
          </a:bodyPr>
          <a:lstStyle/>
          <a:p>
            <a:pPr algn="ctr"/>
            <a:r>
              <a:rPr lang="ru-RU" sz="5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Kabisa</a:t>
            </a:r>
            <a:r>
              <a:rPr lang="en-US" sz="5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</a:t>
            </a:r>
            <a:endParaRPr lang="ru-RU" sz="5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427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CD57165-BF03-49B2-8691-23645A85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447634"/>
            <a:ext cx="12192000" cy="5410366"/>
          </a:xfrm>
          <a:prstGeom prst="rect">
            <a:avLst/>
          </a:prstGeom>
        </p:spPr>
      </p:pic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3950"/>
            <a:ext cx="1221105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A80AF2F-4F29-4569-98CB-BFBAF33F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014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sharining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to‘liq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2529" y="1587892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79443" y="45669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68329" y="6134492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794343" y="52908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534243" y="42621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22343" y="34493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585043" y="31953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746343" y="23317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25842" y="4744749"/>
            <a:ext cx="2375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23-sentabr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0700" y="1722149"/>
            <a:ext cx="29064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Bahorgi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tengkunlik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33243" y="2141249"/>
            <a:ext cx="1496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22-iyun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611149"/>
            <a:ext cx="27050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Quyoshning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yozgi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996715" y="2560349"/>
            <a:ext cx="2017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22-dekabr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461501" y="5227349"/>
            <a:ext cx="27304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Quyoshning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qishki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endParaRPr lang="ru-RU" sz="2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299201" y="6065549"/>
            <a:ext cx="393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Kuzgi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tengkunlik</a:t>
            </a:r>
            <a:endParaRPr lang="ru-RU" sz="2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184242" y="1353849"/>
            <a:ext cx="2375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21-mart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00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География: Как люди представляли Землю в древно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6172" y="3982806"/>
            <a:ext cx="3263027" cy="271009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haqidagi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ilk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tasavvurlar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234" y="1422168"/>
            <a:ext cx="3780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Qadimgi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yunonlar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1364" y="3606568"/>
            <a:ext cx="4965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Hindistonda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yashaydigan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odamlar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4500" y="5748634"/>
            <a:ext cx="3983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O‘rta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Osiyo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xalqlari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4237" y="2451101"/>
            <a:ext cx="3018426" cy="25527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4" descr="Представление древних людей о Земл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500" y="1063440"/>
            <a:ext cx="3124200" cy="260254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5135033" y="1094078"/>
            <a:ext cx="928166" cy="867769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8695266" y="2626545"/>
            <a:ext cx="928166" cy="867769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5477933" y="4214045"/>
            <a:ext cx="928166" cy="867769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77400" y="5283201"/>
            <a:ext cx="2381251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/>
          <a:srcRect t="10803" r="30187" b="5679"/>
          <a:stretch>
            <a:fillRect/>
          </a:stretch>
        </p:blipFill>
        <p:spPr bwMode="auto">
          <a:xfrm>
            <a:off x="0" y="1062567"/>
            <a:ext cx="6096000" cy="414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8" name="Picture 2" descr="Присяга. Как ее приносят? - Оформление документов в РФ - Форум переселенцев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0117" y="1894417"/>
            <a:ext cx="3340100" cy="3340100"/>
          </a:xfrm>
          <a:prstGeom prst="rect">
            <a:avLst/>
          </a:prstGeom>
          <a:noFill/>
        </p:spPr>
      </p:pic>
      <p:sp>
        <p:nvSpPr>
          <p:cNvPr id="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35559" y="1231899"/>
            <a:ext cx="2352675" cy="8096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22-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iyun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96834" y="1234016"/>
            <a:ext cx="1885950" cy="8096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Yoz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44434" y="4388908"/>
            <a:ext cx="1885950" cy="8096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Qish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800" y="0"/>
            <a:ext cx="111887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Quyoshning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yozgi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endParaRPr lang="ru-RU" sz="5000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5295205"/>
            <a:ext cx="1204806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Iyun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oyida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yarimshar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qismi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Quyoshga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ko‘proq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qarab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turadi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22-iyun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Quyoshning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yozgi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turish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atrofidagi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yerlarda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butunlay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botmaydi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695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00BB9B6-4A41-4C30-8154-D309CFDF4D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00" t="12917" b="4861"/>
          <a:stretch>
            <a:fillRect/>
          </a:stretch>
        </p:blipFill>
        <p:spPr>
          <a:xfrm>
            <a:off x="5448414" y="1047750"/>
            <a:ext cx="6743585" cy="4455583"/>
          </a:xfrm>
          <a:prstGeom prst="rect">
            <a:avLst/>
          </a:prstGeom>
        </p:spPr>
      </p:pic>
      <p:pic>
        <p:nvPicPr>
          <p:cNvPr id="50178" name="Picture 2" descr="Присяга. Как ее приносят? - Оформление документов в РФ - Форум переселенцев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5441" y="1915583"/>
            <a:ext cx="3340100" cy="3340100"/>
          </a:xfrm>
          <a:prstGeom prst="rect">
            <a:avLst/>
          </a:prstGeom>
          <a:noFill/>
        </p:spPr>
      </p:pic>
      <p:sp>
        <p:nvSpPr>
          <p:cNvPr id="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0008" y="1060450"/>
            <a:ext cx="3028950" cy="8096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22-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dekabr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1150" y="1076325"/>
            <a:ext cx="1228725" cy="8286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1025" y="4762500"/>
            <a:ext cx="1495425" cy="4000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8800" y="0"/>
            <a:ext cx="111887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Quyoshning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qishki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endParaRPr lang="ru-RU" sz="5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38799" y="3959226"/>
            <a:ext cx="1573743" cy="8096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Yoz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57800" y="1079500"/>
            <a:ext cx="2447924" cy="71649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Qish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7800" y="5343436"/>
            <a:ext cx="1201420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yarimsharda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ufqdan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baland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ko‘tariladi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yarimsharni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ko‘p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yarimsharni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esa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aksincha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, eng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kam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yoritadi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isitadi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yarimsharda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kunduz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qisqa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tun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esa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uzun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58695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0500714-B7BD-43E0-8607-A64BB612F5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81" t="11111" r="3690" b="6032"/>
          <a:stretch>
            <a:fillRect/>
          </a:stretch>
        </p:blipFill>
        <p:spPr>
          <a:xfrm>
            <a:off x="3699976" y="899886"/>
            <a:ext cx="8492024" cy="5958114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322865" y="1243239"/>
            <a:ext cx="2802164" cy="8286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 descr="Присяга. Как ее приносят? - Оформление документов в РФ - Форум переселенцев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2038350"/>
            <a:ext cx="3340100" cy="3340100"/>
          </a:xfrm>
          <a:prstGeom prst="rect">
            <a:avLst/>
          </a:prstGeom>
          <a:noFill/>
        </p:spPr>
      </p:pic>
      <p:sp>
        <p:nvSpPr>
          <p:cNvPr id="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2"/>
            <a:ext cx="12173957" cy="102446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0975" y="1162050"/>
            <a:ext cx="3028950" cy="8096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21- mart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80669" y="5577568"/>
            <a:ext cx="1885950" cy="8096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Kuz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1150" y="1076325"/>
            <a:ext cx="1228725" cy="8286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1025" y="4762500"/>
            <a:ext cx="1495425" cy="4000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16237" y="1641476"/>
            <a:ext cx="1933574" cy="8096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Bahor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8800" y="0"/>
            <a:ext cx="11188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Bahorgi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tengkunlik</a:t>
            </a:r>
            <a:endParaRPr lang="ru-RU" sz="5400" dirty="0" smtClean="0"/>
          </a:p>
        </p:txBody>
      </p:sp>
    </p:spTree>
    <p:extLst>
      <p:ext uri="{BB962C8B-B14F-4D97-AF65-F5344CB8AC3E}">
        <p14:creationId xmlns:p14="http://schemas.microsoft.com/office/powerpoint/2010/main" xmlns="" val="3858695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0500714-B7BD-43E0-8607-A64BB612F5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81" t="11111" r="3690" b="6032"/>
          <a:stretch>
            <a:fillRect/>
          </a:stretch>
        </p:blipFill>
        <p:spPr>
          <a:xfrm>
            <a:off x="3699976" y="899886"/>
            <a:ext cx="8492024" cy="5958114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322865" y="1243239"/>
            <a:ext cx="2802164" cy="8286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 descr="Присяга. Как ее приносят? - Оформление документов в РФ - Форум переселенцев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2038350"/>
            <a:ext cx="3340100" cy="3340100"/>
          </a:xfrm>
          <a:prstGeom prst="rect">
            <a:avLst/>
          </a:prstGeom>
          <a:noFill/>
        </p:spPr>
      </p:pic>
      <p:sp>
        <p:nvSpPr>
          <p:cNvPr id="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0975" y="1162050"/>
            <a:ext cx="3028950" cy="8096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23-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sentabr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80669" y="5577568"/>
            <a:ext cx="1885950" cy="8096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Bahor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1150" y="1076325"/>
            <a:ext cx="1228725" cy="8286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1025" y="4762500"/>
            <a:ext cx="1495425" cy="4000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16237" y="1641476"/>
            <a:ext cx="1933574" cy="8096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Kuz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8800" y="0"/>
            <a:ext cx="11188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Kuzgi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tengkunlik</a:t>
            </a:r>
            <a:endParaRPr lang="ru-RU" sz="5400" dirty="0" smtClean="0"/>
          </a:p>
        </p:txBody>
      </p:sp>
    </p:spTree>
    <p:extLst>
      <p:ext uri="{BB962C8B-B14F-4D97-AF65-F5344CB8AC3E}">
        <p14:creationId xmlns:p14="http://schemas.microsoft.com/office/powerpoint/2010/main" xmlns="" val="3858695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3207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E239AD-59B9-4E46-83BC-6A6082F98344}"/>
              </a:ext>
            </a:extLst>
          </p:cNvPr>
          <p:cNvSpPr txBox="1"/>
          <p:nvPr/>
        </p:nvSpPr>
        <p:spPr>
          <a:xfrm>
            <a:off x="2" y="5739228"/>
            <a:ext cx="12191998" cy="1118772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Fasllarning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almashinishi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kishilar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hayotiga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o‘simliklarga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hayvonlar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hayotiga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ta’sir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ko‘rsatadi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000" b="1" i="1" dirty="0">
              <a:solidFill>
                <a:srgbClr val="1F02A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yuzida</a:t>
            </a: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turli</a:t>
            </a: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fasllarda</a:t>
            </a: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Quyoshning</a:t>
            </a: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turlicha</a:t>
            </a:r>
            <a:endParaRPr lang="en-US" sz="4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balandlikka</a:t>
            </a: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ko‘tarilishi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193" name="Picture 1" descr="C:\Users\user\Desktop\vosx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389063"/>
            <a:ext cx="8153399" cy="44148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1423369"/>
            <a:ext cx="40132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Bahorgi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kuzgi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tengkunliklar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vaqtida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(21-mart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23-sentabr)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yarimsharni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xilda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yoritadi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isitadi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22-martdan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boshlab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yarimshar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qismida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asta-sekin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yuqoriga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ko‘tarila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boshlaydi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3696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109E71A-2D31-4114-B937-09B8059F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399" y="1227481"/>
            <a:ext cx="7294805" cy="5379735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xmlns="" id="{7EDF4216-C4F1-46ED-B3B6-1332F9A73876}"/>
              </a:ext>
            </a:extLst>
          </p:cNvPr>
          <p:cNvSpPr/>
          <p:nvPr/>
        </p:nvSpPr>
        <p:spPr>
          <a:xfrm>
            <a:off x="4571999" y="1438191"/>
            <a:ext cx="2142068" cy="645468"/>
          </a:xfrm>
          <a:prstGeom prst="wedgeRoundRectCallout">
            <a:avLst>
              <a:gd name="adj1" fmla="val 51876"/>
              <a:gd name="adj2" fmla="val 74823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ru-RU" sz="25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23,5° </a:t>
            </a:r>
            <a:r>
              <a:rPr lang="en-US" sz="2500" b="1" i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2500" b="1" i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i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500" b="1" i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xmlns="" id="{B7C451EA-D856-4234-BBBA-A58CF423DCAA}"/>
              </a:ext>
            </a:extLst>
          </p:cNvPr>
          <p:cNvSpPr/>
          <p:nvPr/>
        </p:nvSpPr>
        <p:spPr>
          <a:xfrm>
            <a:off x="9551076" y="5503512"/>
            <a:ext cx="2088096" cy="457238"/>
          </a:xfrm>
          <a:prstGeom prst="wedgeRoundRectCallout">
            <a:avLst>
              <a:gd name="adj1" fmla="val -59080"/>
              <a:gd name="adj2" fmla="val -44061"/>
              <a:gd name="adj3" fmla="val 16667"/>
            </a:avLst>
          </a:prstGeom>
          <a:solidFill>
            <a:schemeClr val="bg1"/>
          </a:solidFill>
          <a:ln w="12700"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ru-RU" sz="25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23,5° </a:t>
            </a:r>
            <a:r>
              <a:rPr lang="en-US" sz="2500" b="1" i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sz="2500" b="1" i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i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</a:t>
            </a:r>
            <a:endParaRPr lang="en-US" sz="25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xmlns="" id="{4EA41EF2-0CBA-45AD-92C4-4821CCF1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68398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tropiklar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55066" y="3835401"/>
            <a:ext cx="13081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Janubiy</a:t>
            </a: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tropik</a:t>
            </a:r>
            <a:endParaRPr lang="ru-RU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43633" y="3488267"/>
            <a:ext cx="1748367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Shimoliy</a:t>
            </a: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tropik</a:t>
            </a:r>
            <a:endParaRPr lang="ru-RU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39CE03-CEB6-4882-B324-D87B75F3FC70}"/>
              </a:ext>
            </a:extLst>
          </p:cNvPr>
          <p:cNvSpPr txBox="1"/>
          <p:nvPr/>
        </p:nvSpPr>
        <p:spPr>
          <a:xfrm>
            <a:off x="0" y="1061024"/>
            <a:ext cx="4665133" cy="5796976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22-iyunda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yarimsharda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baland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ko‘tariladi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Bu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vaqtda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23,5°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kenglikda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tepaga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keladi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Bu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kenglikdan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o‘tgan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parallel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chizig‘i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shimoliy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tropik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deyiladi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yarimshardagi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23,5°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o‘tgan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parallel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chizig‘i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janubiy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tropik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deyiladi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897533" y="1197802"/>
            <a:ext cx="22944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Chunki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22-dekabr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kuni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yarimsharda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shu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kenglikda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tik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tepadan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o‘tadi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29922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39CE03-CEB6-4882-B324-D87B75F3FC70}"/>
              </a:ext>
            </a:extLst>
          </p:cNvPr>
          <p:cNvSpPr txBox="1"/>
          <p:nvPr/>
        </p:nvSpPr>
        <p:spPr>
          <a:xfrm>
            <a:off x="177800" y="1245689"/>
            <a:ext cx="5376333" cy="5273755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22-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iyun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kuni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66,5°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kenglikda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, 22-dekabr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kuni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66,5°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kenglikda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sutka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- 24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davomida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000" b="1" dirty="0" smtClean="0">
                <a:latin typeface="Arial" pitchFamily="34" charset="0"/>
                <a:cs typeface="Arial" pitchFamily="34" charset="0"/>
              </a:rPr>
            </a:b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botmaydi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Qish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faslida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esa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chiqmay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sutka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davomida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kechasi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. Bu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kengliklardan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o‘tgan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parallel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chiziqlar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000" b="1" dirty="0" smtClean="0">
                <a:latin typeface="Arial" pitchFamily="34" charset="0"/>
                <a:cs typeface="Arial" pitchFamily="34" charset="0"/>
              </a:rPr>
            </a:br>
            <a:r>
              <a:rPr lang="en-US" sz="3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qutbiy</a:t>
            </a:r>
            <a:r>
              <a:rPr lang="en-US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doiralar</a:t>
            </a:r>
            <a:r>
              <a:rPr lang="en-US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deyiladi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93E687-9293-4540-B092-5C1D426AF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557" y="1451429"/>
            <a:ext cx="6189174" cy="510203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F903402-644A-4D17-ABA0-A019D9DC0A77}"/>
              </a:ext>
            </a:extLst>
          </p:cNvPr>
          <p:cNvSpPr/>
          <p:nvPr/>
        </p:nvSpPr>
        <p:spPr>
          <a:xfrm>
            <a:off x="6629400" y="1511062"/>
            <a:ext cx="2054166" cy="457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66,5°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xmlns="" id="{4EA41EF2-0CBA-45AD-92C4-4821CCF1EB7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68398"/>
          </a:xfrm>
          <a:prstGeom prst="rect">
            <a:avLst/>
          </a:prstGeom>
          <a:solidFill>
            <a:srgbClr val="0000FF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Shimoliy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janubiy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tropiklar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B11CC21-BA59-40DF-AB83-3FC865A42A9A}"/>
              </a:ext>
            </a:extLst>
          </p:cNvPr>
          <p:cNvSpPr/>
          <p:nvPr/>
        </p:nvSpPr>
        <p:spPr>
          <a:xfrm>
            <a:off x="7239393" y="6007306"/>
            <a:ext cx="1180707" cy="4991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b="1" i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r>
              <a:rPr lang="en-US" b="1" i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i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endParaRPr lang="en-US" b="1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B11CC21-BA59-40DF-AB83-3FC865A42A9A}"/>
              </a:ext>
            </a:extLst>
          </p:cNvPr>
          <p:cNvSpPr/>
          <p:nvPr/>
        </p:nvSpPr>
        <p:spPr>
          <a:xfrm>
            <a:off x="8928493" y="1460706"/>
            <a:ext cx="1269607" cy="596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b="1" i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r>
              <a:rPr lang="en-US" b="1" i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i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</a:t>
            </a:r>
            <a:endParaRPr lang="en-US" b="1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B11CC21-BA59-40DF-AB83-3FC865A42A9A}"/>
              </a:ext>
            </a:extLst>
          </p:cNvPr>
          <p:cNvSpPr/>
          <p:nvPr/>
        </p:nvSpPr>
        <p:spPr>
          <a:xfrm>
            <a:off x="10109593" y="1740106"/>
            <a:ext cx="2082407" cy="990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000" b="1" i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000" b="1" i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qutbiy</a:t>
            </a:r>
            <a:r>
              <a:rPr lang="en-US" sz="2000" b="1" i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doira</a:t>
            </a:r>
            <a:endParaRPr lang="en-US" sz="2000" b="1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B11CC21-BA59-40DF-AB83-3FC865A42A9A}"/>
              </a:ext>
            </a:extLst>
          </p:cNvPr>
          <p:cNvSpPr/>
          <p:nvPr/>
        </p:nvSpPr>
        <p:spPr>
          <a:xfrm>
            <a:off x="5524501" y="5296106"/>
            <a:ext cx="1862666" cy="990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000" b="1" i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000" b="1" i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qutbiy</a:t>
            </a:r>
            <a:r>
              <a:rPr lang="en-US" sz="2000" b="1" i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doira</a:t>
            </a:r>
            <a:endParaRPr lang="en-US" sz="2000" b="1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F903402-644A-4D17-ABA0-A019D9DC0A77}"/>
              </a:ext>
            </a:extLst>
          </p:cNvPr>
          <p:cNvSpPr/>
          <p:nvPr/>
        </p:nvSpPr>
        <p:spPr>
          <a:xfrm>
            <a:off x="8686800" y="6019562"/>
            <a:ext cx="2054166" cy="457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66,5° 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292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4EA41EF2-0CBA-45AD-92C4-4821CCF1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68398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yoritilish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isitilish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0" y="1143530"/>
            <a:ext cx="8509000" cy="474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65100" y="1319306"/>
            <a:ext cx="350943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Quyoshning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ufqdan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balandliklarda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turishiga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bog‘liq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ravishda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yuzasining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kengliklari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nuri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turlicha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isitilib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turlicha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yoritiladi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Buning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natijasida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yuzida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issiqlik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600" b="1" dirty="0" smtClean="0">
                <a:latin typeface="Arial" pitchFamily="34" charset="0"/>
                <a:cs typeface="Arial" pitchFamily="34" charset="0"/>
              </a:rPr>
            </a:b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vujudga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keladi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25333" y="5942168"/>
            <a:ext cx="83057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yuzida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bitta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issiq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ikkita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o‘rtacha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issiq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mo‘tadil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ikkita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sovuq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mintaqa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xmlns="" val="320515854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" y="1087968"/>
            <a:ext cx="7984068" cy="549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rgbClr val="054AE5"/>
          </a:solidFill>
          <a:ln w="25400" cap="flat" cmpd="sng" algn="ctr">
            <a:solidFill>
              <a:srgbClr val="0070C0"/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 eaLnBrk="0" hangingPunct="0">
              <a:defRPr/>
            </a:pPr>
            <a:endParaRPr lang="en-US" sz="3200" b="1" kern="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914377" eaLnBrk="0" hangingPunct="0">
              <a:defRPr/>
            </a:pPr>
            <a:endParaRPr lang="en-US" sz="3200" b="1" kern="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914377" eaLnBrk="0" hangingPunct="0">
              <a:defRPr/>
            </a:pPr>
            <a:r>
              <a:rPr lang="en-US" sz="3200" b="1" kern="0" dirty="0" err="1" smtClean="0">
                <a:solidFill>
                  <a:schemeClr val="bg1"/>
                </a:solidFill>
                <a:latin typeface="Times New Roman" pitchFamily="18" charset="0"/>
              </a:rPr>
              <a:t>O‘zbekiston</a:t>
            </a:r>
            <a:r>
              <a:rPr lang="en-US" sz="3200" dirty="0" smtClean="0"/>
              <a:t> </a:t>
            </a:r>
            <a:r>
              <a:rPr lang="en-US" sz="3200" b="1" kern="0" dirty="0" err="1" smtClean="0">
                <a:solidFill>
                  <a:schemeClr val="bg1"/>
                </a:solidFill>
                <a:latin typeface="Times New Roman" pitchFamily="18" charset="0"/>
              </a:rPr>
              <a:t>Shimoliy</a:t>
            </a:r>
            <a:r>
              <a:rPr lang="en-US" sz="3200" b="1" kern="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chemeClr val="bg1"/>
                </a:solidFill>
                <a:latin typeface="Times New Roman" pitchFamily="18" charset="0"/>
              </a:rPr>
              <a:t>yarimsharning</a:t>
            </a:r>
            <a:r>
              <a:rPr lang="en-US" sz="3200" b="1" kern="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chemeClr val="bg1"/>
                </a:solidFill>
                <a:latin typeface="Times New Roman" pitchFamily="18" charset="0"/>
              </a:rPr>
              <a:t>o‘rtacha</a:t>
            </a:r>
            <a:r>
              <a:rPr lang="en-US" sz="3200" b="1" kern="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chemeClr val="bg1"/>
                </a:solidFill>
                <a:latin typeface="Times New Roman" pitchFamily="18" charset="0"/>
              </a:rPr>
              <a:t>issiq</a:t>
            </a:r>
            <a:r>
              <a:rPr lang="en-US" sz="3200" b="1" kern="0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en-US" sz="3200" b="1" kern="0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3200" b="1" kern="0" dirty="0" smtClean="0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sz="3200" b="1" kern="0" dirty="0" err="1" smtClean="0">
                <a:solidFill>
                  <a:schemeClr val="bg1"/>
                </a:solidFill>
                <a:latin typeface="Times New Roman" pitchFamily="18" charset="0"/>
              </a:rPr>
              <a:t>mo‘tadil</a:t>
            </a:r>
            <a:r>
              <a:rPr lang="en-US" sz="3200" b="1" kern="0" dirty="0" smtClean="0">
                <a:solidFill>
                  <a:schemeClr val="bg1"/>
                </a:solidFill>
                <a:latin typeface="Times New Roman" pitchFamily="18" charset="0"/>
              </a:rPr>
              <a:t>) </a:t>
            </a:r>
            <a:r>
              <a:rPr lang="en-US" sz="3200" b="1" kern="0" dirty="0" err="1" smtClean="0">
                <a:solidFill>
                  <a:schemeClr val="bg1"/>
                </a:solidFill>
                <a:latin typeface="Times New Roman" pitchFamily="18" charset="0"/>
              </a:rPr>
              <a:t>mintaqasida</a:t>
            </a:r>
            <a:r>
              <a:rPr lang="en-US" sz="3200" b="1" kern="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chemeClr val="bg1"/>
                </a:solidFill>
                <a:latin typeface="Times New Roman" pitchFamily="18" charset="0"/>
              </a:rPr>
              <a:t>joylashgan</a:t>
            </a:r>
            <a:r>
              <a:rPr lang="en-US" sz="3200" b="1" kern="0" dirty="0" smtClean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  <a:p>
            <a:pPr algn="ctr" defTabSz="914377" eaLnBrk="0" hangingPunct="0">
              <a:defRPr/>
            </a:pPr>
            <a:r>
              <a:rPr lang="en-US" sz="3200" dirty="0" smtClean="0"/>
              <a:t/>
            </a:r>
            <a:br>
              <a:rPr lang="en-US" sz="3200" dirty="0" smtClean="0"/>
            </a:br>
            <a:endParaRPr lang="ru-RU" sz="3200" b="1" kern="0" dirty="0" err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3" name="Picture 8" descr="дерево по сезонам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2318" y="1058333"/>
            <a:ext cx="4189682" cy="579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>
            <a:extLst>
              <a:ext uri="{FF2B5EF4-FFF2-40B4-BE49-F238E27FC236}">
                <a16:creationId xmlns:a16="http://schemas.microsoft.com/office/drawing/2014/main" xmlns="" id="{4EA41EF2-0CBA-45AD-92C4-4821CCF1EB7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68398"/>
          </a:xfrm>
          <a:prstGeom prst="rect">
            <a:avLst/>
          </a:prstGeom>
          <a:solidFill>
            <a:srgbClr val="0000FF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Xulosa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9154" name="Picture 2" descr="C:\Users\user\Desktop\11111111111111111111111.jpg"/>
          <p:cNvPicPr>
            <a:picLocks noChangeAspect="1" noChangeArrowheads="1"/>
          </p:cNvPicPr>
          <p:nvPr/>
        </p:nvPicPr>
        <p:blipFill>
          <a:blip r:embed="rId2"/>
          <a:srcRect t="4791"/>
          <a:stretch>
            <a:fillRect/>
          </a:stretch>
        </p:blipFill>
        <p:spPr bwMode="auto">
          <a:xfrm>
            <a:off x="6900333" y="1260573"/>
            <a:ext cx="5291667" cy="415305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03866"/>
            <a:ext cx="6908800" cy="434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8161866" y="5761566"/>
            <a:ext cx="3005667" cy="7704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kabisa</a:t>
            </a:r>
            <a:r>
              <a:rPr lang="en-US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yili</a:t>
            </a:r>
            <a:r>
              <a:rPr lang="en-US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4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52900" y="5774266"/>
            <a:ext cx="2798233" cy="7704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365 kun</a:t>
            </a:r>
            <a:endParaRPr lang="ru-RU" sz="4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4867" y="5795432"/>
            <a:ext cx="2722033" cy="7704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24 </a:t>
            </a:r>
            <a:r>
              <a:rPr lang="en-US" sz="4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soat</a:t>
            </a:r>
            <a:r>
              <a:rPr lang="en-US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2186165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ерсона восклицательного знака 3d Иллюстрация штока - иллюстрации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7400" y="4775200"/>
            <a:ext cx="1244600" cy="2082800"/>
          </a:xfrm>
          <a:prstGeom prst="rect">
            <a:avLst/>
          </a:prstGeom>
          <a:noFill/>
        </p:spPr>
      </p:pic>
      <p:pic>
        <p:nvPicPr>
          <p:cNvPr id="13" name="Picture 4" descr="География: Как люди представляли Землю в древност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9172" y="1074506"/>
            <a:ext cx="3224902" cy="262119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haqidagi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ilk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tasavvurlar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234" y="1803168"/>
            <a:ext cx="3780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Qadimgi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yunonlar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4500" y="5748634"/>
            <a:ext cx="3983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O‘rta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Osiyo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xalqlari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3866" y="4255950"/>
            <a:ext cx="3238501" cy="260205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4" descr="Представление древних людей о Земл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0301" y="2421467"/>
            <a:ext cx="3144756" cy="261967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4897966" y="2334445"/>
            <a:ext cx="928166" cy="867769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7645399" y="4408778"/>
            <a:ext cx="928166" cy="867769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7603065" y="1098312"/>
            <a:ext cx="928166" cy="867769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81400" y="1117600"/>
            <a:ext cx="3492500" cy="6096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To‘g‘ri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3589635"/>
            <a:ext cx="4965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Hindistonda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yashaydigan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odamlar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94301" y="5325302"/>
            <a:ext cx="21124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</a:p>
          <a:p>
            <a:pPr marL="514350" indent="-514350" algn="ctr">
              <a:buAutoNum type="arabicPeriod"/>
            </a:pP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</a:p>
          <a:p>
            <a:pPr marL="514350" indent="-514350" algn="ctr">
              <a:buAutoNum type="arabicPeriod"/>
            </a:pP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ru-RU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306057" y="1542555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443247" y="5329948"/>
            <a:ext cx="8052520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485964" y="2506785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62289" y="5663632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781300" y="1514174"/>
            <a:ext cx="9049809" cy="33724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AutoNum type="arabicPeriod"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Darslikdagi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Yerning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o‘z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o‘qi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Quyosh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atrofida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aylanishi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mavzusini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o‘qish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Darslikning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22-sahifasidagi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javob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yozish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7200" y="28575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Mustaqil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bajarish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uchun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659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3" name="Прямоугольник 22"/>
          <p:cNvSpPr/>
          <p:nvPr/>
        </p:nvSpPr>
        <p:spPr>
          <a:xfrm>
            <a:off x="457200" y="28575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Mustaqil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bajarish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uchun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33" y="1150938"/>
            <a:ext cx="11015134" cy="54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65920" y="5057775"/>
            <a:ext cx="122608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94659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3" name="Прямоугольник 22"/>
          <p:cNvSpPr/>
          <p:nvPr/>
        </p:nvSpPr>
        <p:spPr>
          <a:xfrm>
            <a:off x="457200" y="28575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Mustaqil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bajarish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uchun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2" y="1117071"/>
            <a:ext cx="5786438" cy="533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0542" y="4887687"/>
            <a:ext cx="3200375" cy="186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172200" y="1303572"/>
            <a:ext cx="576579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tropik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chizig‘i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rasmda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qaysi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harf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belgilangan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quyida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berilgan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harflardan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qaysi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biri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ko‘rsatilgan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chiziqdan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janubda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umuman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tik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tepa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zenit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bo‘lmaydi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rasmda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harflar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ko‘rsatilgan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parallellarning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qaysi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biri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uzun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nuqtada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yoz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fasli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bo‘lganda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D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nuqtada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yilning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qaysi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fasli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659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Прямоугольник 2"/>
          <p:cNvSpPr/>
          <p:nvPr/>
        </p:nvSpPr>
        <p:spPr>
          <a:xfrm>
            <a:off x="1709125" y="0"/>
            <a:ext cx="92213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400" b="1" kern="0" spc="2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E’tiboringiz</a:t>
            </a:r>
            <a:r>
              <a:rPr lang="en-US" sz="5400" b="1" kern="0" spc="2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5400" b="1" kern="0" spc="2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uchun</a:t>
            </a:r>
            <a:r>
              <a:rPr lang="en-US" sz="5400" b="1" kern="0" spc="2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5400" b="1" kern="0" spc="2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rahmat</a:t>
            </a:r>
            <a:r>
              <a:rPr lang="en-US" sz="5400" b="1" kern="0" spc="2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!</a:t>
            </a:r>
            <a:endParaRPr lang="ru-RU" sz="5400" b="1" kern="0" spc="21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5" name="Picture 6" descr="PISA: Беларусь по уровню образования на 36-м мест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6350" y="1199697"/>
            <a:ext cx="954404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581025"/>
            <a:ext cx="53721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49" y="714374"/>
            <a:ext cx="5307471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9C9967-10BB-43FD-A40B-A336D68B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7561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en-US" sz="5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33647" y="6271168"/>
            <a:ext cx="51124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Ushbu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rasmdagi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chiziqlar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chiziqlar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000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867400" y="1028700"/>
            <a:ext cx="1628775" cy="457200"/>
          </a:xfrm>
          <a:prstGeom prst="wedgeRectCallout">
            <a:avLst>
              <a:gd name="adj1" fmla="val -119569"/>
              <a:gd name="adj2" fmla="val 1791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572125" y="4772025"/>
            <a:ext cx="1628775" cy="457200"/>
          </a:xfrm>
          <a:prstGeom prst="wedgeRectCallout">
            <a:avLst>
              <a:gd name="adj1" fmla="val 95051"/>
              <a:gd name="adj2" fmla="val -26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267950" y="914400"/>
            <a:ext cx="1628775" cy="457200"/>
          </a:xfrm>
          <a:prstGeom prst="wedgeRectCallout">
            <a:avLst>
              <a:gd name="adj1" fmla="val -79218"/>
              <a:gd name="adj2" fmla="val 1854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9849" y="5660433"/>
            <a:ext cx="1828801" cy="106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ая выноска 13"/>
          <p:cNvSpPr/>
          <p:nvPr/>
        </p:nvSpPr>
        <p:spPr>
          <a:xfrm>
            <a:off x="323850" y="5657850"/>
            <a:ext cx="1628775" cy="457200"/>
          </a:xfrm>
          <a:prstGeom prst="wedgeRectCallout">
            <a:avLst>
              <a:gd name="adj1" fmla="val 86279"/>
              <a:gd name="adj2" fmla="val -29004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165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b="5019"/>
          <a:stretch>
            <a:fillRect/>
          </a:stretch>
        </p:blipFill>
        <p:spPr bwMode="auto">
          <a:xfrm>
            <a:off x="6372225" y="581025"/>
            <a:ext cx="5372100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049" y="650874"/>
            <a:ext cx="5307471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9C9967-10BB-43FD-A40B-A336D68B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7561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5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5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5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461000" y="889000"/>
            <a:ext cx="2120900" cy="571500"/>
          </a:xfrm>
          <a:prstGeom prst="wedgeRectCallout">
            <a:avLst>
              <a:gd name="adj1" fmla="val -98012"/>
              <a:gd name="adj2" fmla="val 16972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parallellar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23850" y="5657850"/>
            <a:ext cx="1628775" cy="457200"/>
          </a:xfrm>
          <a:prstGeom prst="wedgeRectCallout">
            <a:avLst>
              <a:gd name="adj1" fmla="val 83160"/>
              <a:gd name="adj2" fmla="val -31041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ekvator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156200" y="5508625"/>
            <a:ext cx="1943099" cy="457200"/>
          </a:xfrm>
          <a:prstGeom prst="wedgeRectCallout">
            <a:avLst>
              <a:gd name="adj1" fmla="val 96366"/>
              <a:gd name="adj2" fmla="val -4000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meridian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9677400" y="914400"/>
            <a:ext cx="2362200" cy="977900"/>
          </a:xfrm>
          <a:prstGeom prst="wedgeRectCallout">
            <a:avLst>
              <a:gd name="adj1" fmla="val -52659"/>
              <a:gd name="adj2" fmla="val 1748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Bosh meridian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45" descr="Солнечные лучики: Объявление. Виртуальное родительское собра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26759" y="5096933"/>
            <a:ext cx="1104374" cy="160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86165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15"/>
          <p:cNvSpPr txBox="1"/>
          <p:nvPr/>
        </p:nvSpPr>
        <p:spPr>
          <a:xfrm>
            <a:off x="143872" y="5550749"/>
            <a:ext cx="3420595" cy="95183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8232" rIns="0" bIns="0" rtlCol="0">
            <a:spAutoFit/>
          </a:bodyPr>
          <a:lstStyle/>
          <a:p>
            <a:pPr algn="ctr"/>
            <a:r>
              <a:rPr lang="en-US" sz="3000" b="1" spc="-21" dirty="0" err="1" smtClean="0">
                <a:latin typeface="Arial"/>
                <a:cs typeface="Arial"/>
              </a:rPr>
              <a:t>Yerning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o‘z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o‘qi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3000" b="1" spc="-21" dirty="0" err="1" smtClean="0">
                <a:latin typeface="Arial"/>
                <a:cs typeface="Arial"/>
              </a:rPr>
              <a:t>atrofida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aylanisi</a:t>
            </a:r>
            <a:endParaRPr lang="en-US" sz="3000" b="1" spc="-21" dirty="0">
              <a:latin typeface="Arial"/>
              <a:cs typeface="Arial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Прямоугольник 15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Reja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15"/>
          <p:cNvSpPr txBox="1"/>
          <p:nvPr/>
        </p:nvSpPr>
        <p:spPr>
          <a:xfrm>
            <a:off x="3649133" y="5560274"/>
            <a:ext cx="3849158" cy="95183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8232" rIns="0" bIns="0" rtlCol="0">
            <a:spAutoFit/>
          </a:bodyPr>
          <a:lstStyle/>
          <a:p>
            <a:pPr algn="ctr"/>
            <a:r>
              <a:rPr lang="en-US" sz="3000" b="1" spc="-21" dirty="0" err="1" smtClean="0">
                <a:latin typeface="Arial"/>
                <a:cs typeface="Arial"/>
              </a:rPr>
              <a:t>Yerning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Quyosh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3000" b="1" spc="-21" dirty="0" err="1" smtClean="0">
                <a:latin typeface="Arial"/>
                <a:cs typeface="Arial"/>
              </a:rPr>
              <a:t>atrofida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aylanisi</a:t>
            </a:r>
            <a:endParaRPr lang="en-US" sz="3000" b="1" spc="-21" dirty="0">
              <a:latin typeface="Arial"/>
              <a:cs typeface="Arial"/>
            </a:endParaRPr>
          </a:p>
        </p:txBody>
      </p:sp>
      <p:sp>
        <p:nvSpPr>
          <p:cNvPr id="18" name="object 15"/>
          <p:cNvSpPr txBox="1"/>
          <p:nvPr/>
        </p:nvSpPr>
        <p:spPr>
          <a:xfrm>
            <a:off x="7714192" y="5528524"/>
            <a:ext cx="4333875" cy="95183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8232" rIns="0" bIns="0" rtlCol="0">
            <a:spAutoFit/>
          </a:bodyPr>
          <a:lstStyle/>
          <a:p>
            <a:pPr algn="ctr"/>
            <a:r>
              <a:rPr lang="en-US" sz="3000" b="1" spc="-21" dirty="0" err="1" smtClean="0">
                <a:latin typeface="Arial"/>
                <a:cs typeface="Arial"/>
              </a:rPr>
              <a:t>Shimoliy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va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Janubiy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tropiklar</a:t>
            </a:r>
            <a:r>
              <a:rPr lang="en-US" sz="3000" b="1" spc="-21" dirty="0" smtClean="0">
                <a:latin typeface="Arial"/>
                <a:cs typeface="Arial"/>
              </a:rPr>
              <a:t>, </a:t>
            </a:r>
            <a:r>
              <a:rPr lang="en-US" sz="3000" b="1" spc="-21" dirty="0" err="1" smtClean="0">
                <a:latin typeface="Arial"/>
                <a:cs typeface="Arial"/>
              </a:rPr>
              <a:t>qutbiy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doiralar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endParaRPr lang="en-US" sz="3000" b="1" spc="-21" dirty="0">
              <a:latin typeface="Arial"/>
              <a:cs typeface="Arial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F633C17-1163-4A2A-8ACD-0A335F1FA07F}"/>
              </a:ext>
            </a:extLst>
          </p:cNvPr>
          <p:cNvCxnSpPr>
            <a:cxnSpLocks/>
          </p:cNvCxnSpPr>
          <p:nvPr/>
        </p:nvCxnSpPr>
        <p:spPr>
          <a:xfrm rot="5400000">
            <a:off x="-15647" y="3000151"/>
            <a:ext cx="3639910" cy="774699"/>
          </a:xfrm>
          <a:prstGeom prst="line">
            <a:avLst/>
          </a:prstGeom>
          <a:ln w="38100">
            <a:solidFill>
              <a:srgbClr val="1F02A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2697" y="1644043"/>
            <a:ext cx="4263570" cy="356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C681EBC-57A2-4853-9AF5-7EF6062A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4693">
            <a:off x="199809" y="1845426"/>
            <a:ext cx="3181059" cy="3180669"/>
          </a:xfrm>
          <a:prstGeom prst="ellipse">
            <a:avLst/>
          </a:prstGeom>
        </p:spPr>
      </p:pic>
      <p:pic>
        <p:nvPicPr>
          <p:cNvPr id="11" name="Picture 2" descr="C:\Users\user\Desktop\111111111111111111111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5297" y="1583266"/>
            <a:ext cx="4313798" cy="35983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E06D9FA-0ACD-45B3-AB55-B4408D199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3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122460-C0F0-41C5-AA77-BAAEBB12664F}"/>
              </a:ext>
            </a:extLst>
          </p:cNvPr>
          <p:cNvSpPr txBox="1"/>
          <p:nvPr/>
        </p:nvSpPr>
        <p:spPr>
          <a:xfrm>
            <a:off x="0" y="0"/>
            <a:ext cx="11964612" cy="964884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5000" b="1" dirty="0" err="1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50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50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50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endParaRPr lang="en-US" sz="5000" b="1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602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C2F6B99-D3E7-4B63-B195-27C4821DE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464"/>
            <a:ext cx="12191998" cy="68654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ED6499-048E-47F2-943E-3C962F0E5A3A}"/>
              </a:ext>
            </a:extLst>
          </p:cNvPr>
          <p:cNvSpPr txBox="1"/>
          <p:nvPr/>
        </p:nvSpPr>
        <p:spPr>
          <a:xfrm>
            <a:off x="6524625" y="5115080"/>
            <a:ext cx="5553075" cy="964884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botadi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712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72685C-3CF3-4CAB-92E8-126F97143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" t="1" r="12236" b="3518"/>
          <a:stretch/>
        </p:blipFill>
        <p:spPr>
          <a:xfrm>
            <a:off x="6283325" y="893082"/>
            <a:ext cx="5908675" cy="56374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79CB92-F02F-4187-B58A-95664D601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8" cy="1066800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Users\leNOVO\Documents\Downloads\1vF4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11958"/>
            <a:ext cx="5943600" cy="5252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360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6503</TotalTime>
  <Words>699</Words>
  <Application>Microsoft Office PowerPoint</Application>
  <PresentationFormat>Произвольный</PresentationFormat>
  <Paragraphs>182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Topshiriq</vt:lpstr>
      <vt:lpstr>To‘g‘ri javob:</vt:lpstr>
      <vt:lpstr>Слайд 6</vt:lpstr>
      <vt:lpstr>Слайд 7</vt:lpstr>
      <vt:lpstr>Слайд 8</vt:lpstr>
      <vt:lpstr>Yer shakli - geoid</vt:lpstr>
      <vt:lpstr>Слайд 10</vt:lpstr>
      <vt:lpstr>Слайд 11</vt:lpstr>
      <vt:lpstr>Слайд 12</vt:lpstr>
      <vt:lpstr>Yerning o‘z o‘qi atrofida aylanishi</vt:lpstr>
      <vt:lpstr>Yer shari g‘arbdan sharqqa aylanadi.</vt:lpstr>
      <vt:lpstr>Sutka</vt:lpstr>
      <vt:lpstr>Yerning Quyosh atrofida aylanishi</vt:lpstr>
      <vt:lpstr>Yer sharining Quyosh atrofida to‘liq bir marta aylanib chiqishi</vt:lpstr>
      <vt:lpstr>Слайд 18</vt:lpstr>
      <vt:lpstr>Yer sharining Quyosh atrofida to‘liq bir marta aylanib chiqishi natijasida bir yil hosil bo‘ladi.</vt:lpstr>
      <vt:lpstr>Слайд 20</vt:lpstr>
      <vt:lpstr>Слайд 21</vt:lpstr>
      <vt:lpstr>Слайд 22</vt:lpstr>
      <vt:lpstr>Слайд 23</vt:lpstr>
      <vt:lpstr>Слайд 24</vt:lpstr>
      <vt:lpstr>Shimoliy va janubiy tropiklar</vt:lpstr>
      <vt:lpstr>Слайд 26</vt:lpstr>
      <vt:lpstr>Yerning yoritilish va isitilish mintaqalari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user</cp:lastModifiedBy>
  <cp:revision>947</cp:revision>
  <dcterms:created xsi:type="dcterms:W3CDTF">2020-04-09T12:18:10Z</dcterms:created>
  <dcterms:modified xsi:type="dcterms:W3CDTF">2020-09-12T07:03:34Z</dcterms:modified>
</cp:coreProperties>
</file>