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3" r:id="rId2"/>
    <p:sldId id="322" r:id="rId3"/>
    <p:sldId id="335" r:id="rId4"/>
    <p:sldId id="376" r:id="rId5"/>
    <p:sldId id="401" r:id="rId6"/>
    <p:sldId id="377" r:id="rId7"/>
    <p:sldId id="388" r:id="rId8"/>
    <p:sldId id="409" r:id="rId9"/>
    <p:sldId id="362" r:id="rId10"/>
    <p:sldId id="390" r:id="rId11"/>
    <p:sldId id="391" r:id="rId12"/>
    <p:sldId id="392" r:id="rId13"/>
    <p:sldId id="369" r:id="rId14"/>
    <p:sldId id="402" r:id="rId15"/>
    <p:sldId id="373" r:id="rId16"/>
    <p:sldId id="371" r:id="rId17"/>
    <p:sldId id="354" r:id="rId18"/>
    <p:sldId id="372" r:id="rId19"/>
    <p:sldId id="405" r:id="rId20"/>
    <p:sldId id="396" r:id="rId21"/>
    <p:sldId id="393" r:id="rId22"/>
    <p:sldId id="378" r:id="rId23"/>
    <p:sldId id="410" r:id="rId24"/>
    <p:sldId id="407" r:id="rId25"/>
    <p:sldId id="413" r:id="rId26"/>
    <p:sldId id="355" r:id="rId27"/>
    <p:sldId id="367" r:id="rId28"/>
    <p:sldId id="411" r:id="rId29"/>
    <p:sldId id="416" r:id="rId30"/>
    <p:sldId id="415" r:id="rId31"/>
    <p:sldId id="320" r:id="rId32"/>
    <p:sldId id="417" r:id="rId33"/>
    <p:sldId id="35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322"/>
            <p14:sldId id="335"/>
            <p14:sldId id="376"/>
            <p14:sldId id="401"/>
            <p14:sldId id="377"/>
            <p14:sldId id="388"/>
            <p14:sldId id="409"/>
            <p14:sldId id="362"/>
            <p14:sldId id="390"/>
            <p14:sldId id="391"/>
            <p14:sldId id="392"/>
            <p14:sldId id="369"/>
            <p14:sldId id="402"/>
            <p14:sldId id="373"/>
            <p14:sldId id="371"/>
            <p14:sldId id="354"/>
            <p14:sldId id="372"/>
            <p14:sldId id="405"/>
            <p14:sldId id="396"/>
            <p14:sldId id="393"/>
            <p14:sldId id="378"/>
            <p14:sldId id="410"/>
            <p14:sldId id="407"/>
            <p14:sldId id="413"/>
            <p14:sldId id="355"/>
            <p14:sldId id="367"/>
            <p14:sldId id="411"/>
            <p14:sldId id="416"/>
            <p14:sldId id="415"/>
            <p14:sldId id="320"/>
            <p14:sldId id="417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49D46"/>
    <a:srgbClr val="149C2E"/>
    <a:srgbClr val="F8ED18"/>
    <a:srgbClr val="00D6BD"/>
    <a:srgbClr val="19C13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38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2"/>
            <a:ext cx="5303523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2"/>
            <a:ext cx="5303523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B5C0D0-98AA-4D0C-BD28-97717EC394E9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BF5541-150B-466C-844C-F0C59C7467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0.jpeg"/><Relationship Id="rId7" Type="http://schemas.openxmlformats.org/officeDocument/2006/relationships/image" Target="../media/image24.jpeg"/><Relationship Id="rId12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18.png"/><Relationship Id="rId5" Type="http://schemas.openxmlformats.org/officeDocument/2006/relationships/image" Target="../media/image20.jpeg"/><Relationship Id="rId10" Type="http://schemas.openxmlformats.org/officeDocument/2006/relationships/image" Target="../media/image32.jpeg"/><Relationship Id="rId4" Type="http://schemas.openxmlformats.org/officeDocument/2006/relationships/image" Target="../media/image15.png"/><Relationship Id="rId9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2.jpeg"/><Relationship Id="rId7" Type="http://schemas.openxmlformats.org/officeDocument/2006/relationships/image" Target="../media/image5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6.png"/><Relationship Id="rId4" Type="http://schemas.openxmlformats.org/officeDocument/2006/relationships/image" Target="../media/image44.jpeg"/><Relationship Id="rId9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485900" y="2267897"/>
            <a:ext cx="7873253" cy="376897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MAVZU: GEOGRAFIK KASHFIYOTLAR VA HOZIRGI ZAMON GEOGRAFIYASI</a:t>
            </a:r>
          </a:p>
          <a:p>
            <a:endParaRPr lang="en-US" sz="900" b="1" spc="11" dirty="0" smtClean="0">
              <a:latin typeface="Arial"/>
              <a:cs typeface="Arial"/>
            </a:endParaRPr>
          </a:p>
          <a:p>
            <a:endParaRPr lang="en-US" sz="900" b="1" spc="11" dirty="0" smtClean="0">
              <a:latin typeface="Arial"/>
              <a:cs typeface="Arial"/>
            </a:endParaRPr>
          </a:p>
          <a:p>
            <a:endParaRPr lang="en-US" sz="3698" b="1" spc="11" dirty="0" smtClean="0">
              <a:latin typeface="Arial"/>
              <a:cs typeface="Arial"/>
            </a:endParaRPr>
          </a:p>
          <a:p>
            <a:endParaRPr lang="en-US" sz="2800" i="1" spc="11" dirty="0" smtClean="0">
              <a:latin typeface="Arial"/>
              <a:cs typeface="Arial"/>
            </a:endParaRPr>
          </a:p>
          <a:p>
            <a:r>
              <a:rPr sz="2800" i="1" spc="11" dirty="0" err="1" smtClean="0">
                <a:latin typeface="Arial"/>
                <a:cs typeface="Arial"/>
              </a:rPr>
              <a:t>O‘qituvchi</a:t>
            </a:r>
            <a:r>
              <a:rPr lang="en-US" sz="2800" i="1" spc="11" dirty="0" smtClean="0">
                <a:latin typeface="Arial"/>
                <a:cs typeface="Arial"/>
              </a:rPr>
              <a:t>: </a:t>
            </a:r>
            <a:r>
              <a:rPr lang="en-US" sz="2800" i="1" spc="11" dirty="0" err="1" smtClean="0">
                <a:latin typeface="Arial"/>
                <a:cs typeface="Arial"/>
              </a:rPr>
              <a:t>Boltayeva</a:t>
            </a:r>
            <a:r>
              <a:rPr lang="en-US" sz="2800" i="1" spc="11" dirty="0" smtClean="0">
                <a:latin typeface="Arial"/>
                <a:cs typeface="Arial"/>
              </a:rPr>
              <a:t> Lola </a:t>
            </a:r>
            <a:r>
              <a:rPr lang="en-US" sz="2800" i="1" spc="11" dirty="0" err="1" smtClean="0">
                <a:latin typeface="Arial"/>
                <a:cs typeface="Arial"/>
              </a:rPr>
              <a:t>Abduvohidovna</a:t>
            </a:r>
            <a:endParaRPr sz="2800" i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02202" y="2331455"/>
            <a:ext cx="727405" cy="224054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535841" y="4989384"/>
            <a:ext cx="727405" cy="13139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521566" y="393201"/>
            <a:ext cx="20227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521566" y="405901"/>
            <a:ext cx="20481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13414" y="589807"/>
            <a:ext cx="765686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5-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448770" y="764408"/>
            <a:ext cx="943130" cy="51819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17798" y="329622"/>
            <a:ext cx="680376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7196" kern="0" spc="21" dirty="0" smtClean="0">
                <a:solidFill>
                  <a:sysClr val="window" lastClr="FFFFFF"/>
                </a:solidFill>
              </a:rPr>
              <a:t>GEOGRAFIYA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2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310" y="122568"/>
            <a:ext cx="1672565" cy="1672565"/>
          </a:xfrm>
          <a:prstGeom prst="rect">
            <a:avLst/>
          </a:prstGeom>
          <a:noFill/>
        </p:spPr>
      </p:pic>
      <p:pic>
        <p:nvPicPr>
          <p:cNvPr id="19" name="Picture 4" descr="http://lemill.net/content/pieces/uppiece.2010-02-09.0460983998/image_large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/>
          <a:srcRect l="14111" r="14111"/>
          <a:stretch>
            <a:fillRect/>
          </a:stretch>
        </p:blipFill>
        <p:spPr bwMode="auto">
          <a:xfrm>
            <a:off x="9571619" y="3272864"/>
            <a:ext cx="2363187" cy="259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 descr="Клавдий Птолем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1" name="AutoShape 5" descr="GEoGRAFi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22"/>
          <p:cNvGrpSpPr/>
          <p:nvPr/>
        </p:nvGrpSpPr>
        <p:grpSpPr>
          <a:xfrm>
            <a:off x="-1" y="0"/>
            <a:ext cx="12192001" cy="1358900"/>
            <a:chOff x="-1" y="0"/>
            <a:chExt cx="12192001" cy="1412776"/>
          </a:xfrm>
          <a:solidFill>
            <a:srgbClr val="0033CC"/>
          </a:solidFill>
        </p:grpSpPr>
        <p:sp>
          <p:nvSpPr>
            <p:cNvPr id="7" name="Прямоугольник 5"/>
            <p:cNvSpPr/>
            <p:nvPr/>
          </p:nvSpPr>
          <p:spPr>
            <a:xfrm flipH="1">
              <a:off x="-1" y="0"/>
              <a:ext cx="12192001" cy="1412776"/>
            </a:xfrm>
            <a:custGeom>
              <a:avLst/>
              <a:gdLst>
                <a:gd name="connsiteX0" fmla="*/ 0 w 12192000"/>
                <a:gd name="connsiteY0" fmla="*/ 0 h 893901"/>
                <a:gd name="connsiteX1" fmla="*/ 12192000 w 12192000"/>
                <a:gd name="connsiteY1" fmla="*/ 0 h 893901"/>
                <a:gd name="connsiteX2" fmla="*/ 12192000 w 12192000"/>
                <a:gd name="connsiteY2" fmla="*/ 893901 h 893901"/>
                <a:gd name="connsiteX3" fmla="*/ 0 w 12192000"/>
                <a:gd name="connsiteY3" fmla="*/ 893901 h 893901"/>
                <a:gd name="connsiteX4" fmla="*/ 0 w 12192000"/>
                <a:gd name="connsiteY4" fmla="*/ 0 h 893901"/>
                <a:gd name="connsiteX0" fmla="*/ 14514 w 12206514"/>
                <a:gd name="connsiteY0" fmla="*/ 0 h 1416415"/>
                <a:gd name="connsiteX1" fmla="*/ 12206514 w 12206514"/>
                <a:gd name="connsiteY1" fmla="*/ 0 h 1416415"/>
                <a:gd name="connsiteX2" fmla="*/ 12206514 w 12206514"/>
                <a:gd name="connsiteY2" fmla="*/ 893901 h 1416415"/>
                <a:gd name="connsiteX3" fmla="*/ 0 w 12206514"/>
                <a:gd name="connsiteY3" fmla="*/ 1416415 h 1416415"/>
                <a:gd name="connsiteX4" fmla="*/ 14514 w 12206514"/>
                <a:gd name="connsiteY4" fmla="*/ 0 h 1416415"/>
                <a:gd name="connsiteX0" fmla="*/ 0 w 12192000"/>
                <a:gd name="connsiteY0" fmla="*/ 0 h 1459958"/>
                <a:gd name="connsiteX1" fmla="*/ 12192000 w 12192000"/>
                <a:gd name="connsiteY1" fmla="*/ 0 h 1459958"/>
                <a:gd name="connsiteX2" fmla="*/ 12192000 w 12192000"/>
                <a:gd name="connsiteY2" fmla="*/ 893901 h 1459958"/>
                <a:gd name="connsiteX3" fmla="*/ 18 w 12192000"/>
                <a:gd name="connsiteY3" fmla="*/ 1459958 h 1459958"/>
                <a:gd name="connsiteX4" fmla="*/ 0 w 12192000"/>
                <a:gd name="connsiteY4" fmla="*/ 0 h 145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1459958">
                  <a:moveTo>
                    <a:pt x="0" y="0"/>
                  </a:moveTo>
                  <a:lnTo>
                    <a:pt x="12192000" y="0"/>
                  </a:lnTo>
                  <a:lnTo>
                    <a:pt x="12192000" y="893901"/>
                  </a:lnTo>
                  <a:lnTo>
                    <a:pt x="18" y="1459958"/>
                  </a:lnTo>
                  <a:cubicBezTo>
                    <a:pt x="12" y="973305"/>
                    <a:pt x="6" y="48665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102118"/>
              <a:ext cx="12192000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764704"/>
              <a:ext cx="12192000" cy="50901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208" y="1064710"/>
            <a:ext cx="4297892" cy="544192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2160" y="2613025"/>
            <a:ext cx="760984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190500" y="0"/>
            <a:ext cx="12001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Muhammad al-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Xorazmiy</a:t>
            </a:r>
            <a:r>
              <a:rPr lang="en-US" sz="5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(783–850)</a:t>
            </a:r>
            <a:endParaRPr lang="ru-RU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12733" y="1402766"/>
            <a:ext cx="7442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Surat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ul-Arz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” – “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tasviri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nomli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kitobini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yozgan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568778" y="5619750"/>
            <a:ext cx="3165022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Muhammad </a:t>
            </a:r>
          </a:p>
          <a:p>
            <a:pPr algn="ctr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al-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Xorazmiy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49800" y="5555004"/>
            <a:ext cx="7442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Osiyo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unga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yondosh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tuzgan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5655" y="1546579"/>
            <a:ext cx="4247324" cy="426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95300" y="0"/>
            <a:ext cx="11696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Abu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Rayhon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Beruniy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(973 – 1048)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Абу Райхон Беруний — Золотое наследие Узбекиста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1127124"/>
            <a:ext cx="3619500" cy="549240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802944" y="1373743"/>
            <a:ext cx="4191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Asarlarida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sharining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narigi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tomonida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quruqlik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borligi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haqida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yozib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qoldirgan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tuzgan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568778" y="5619750"/>
            <a:ext cx="3165022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Abu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Rayhon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Beruniy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43012" name="Picture 4" descr="Учебник для 4 класса школ общего среднего образования - PDF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488" y="1507359"/>
            <a:ext cx="7237649" cy="457594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070100" y="0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BERUNIY GLOBUSI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0623" y="1634962"/>
            <a:ext cx="459457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XI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asrda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birinchi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o‘sha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vaqtdagi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eng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mukammal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modeli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– </a:t>
            </a:r>
          </a:p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yarimshar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globusini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yasagan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495300" y="0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Mahmud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Koshg‘ariy</a:t>
            </a:r>
            <a:r>
              <a:rPr lang="en-US" sz="4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milodiy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11-asr) </a:t>
            </a:r>
            <a:endParaRPr lang="ru-RU" sz="36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1277462"/>
            <a:ext cx="59150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Devonu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lug‘otit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turk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asarida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ko‘plab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joy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nomlari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terminlarga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izoh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yozgan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ishlagan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Развитие науки - история, презентации"/>
          <p:cNvPicPr>
            <a:picLocks noChangeAspect="1" noChangeArrowheads="1"/>
          </p:cNvPicPr>
          <p:nvPr/>
        </p:nvPicPr>
        <p:blipFill>
          <a:blip r:embed="rId2"/>
          <a:srcRect r="6250"/>
          <a:stretch>
            <a:fillRect/>
          </a:stretch>
        </p:blipFill>
        <p:spPr bwMode="auto">
          <a:xfrm>
            <a:off x="228600" y="1143000"/>
            <a:ext cx="5715000" cy="4806950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940252" y="5457825"/>
            <a:ext cx="4241347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Mahmud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Koshg‘ariy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Divanü Lûgati't-Türk'teki Bil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9364" y="4095750"/>
            <a:ext cx="3231486" cy="25884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63490" name="Picture 2" descr="Хусрави, Насир Кубодиёни — Википед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1261311"/>
            <a:ext cx="3336925" cy="445368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5300" y="0"/>
            <a:ext cx="11696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Nosir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Xisrav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(1004–1088)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08375" y="1249918"/>
            <a:ext cx="51054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Janubi</a:t>
            </a:r>
            <a:r>
              <a:rPr lang="en-US" sz="3500" b="1" dirty="0" err="1">
                <a:latin typeface="Arial" pitchFamily="34" charset="0"/>
                <a:cs typeface="Arial" pitchFamily="34" charset="0"/>
              </a:rPr>
              <a:t>-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g‘arbiy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Osiyo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500" b="1" dirty="0" smtClean="0">
                <a:latin typeface="Arial" pitchFamily="34" charset="0"/>
                <a:cs typeface="Arial" pitchFamily="34" charset="0"/>
              </a:rPr>
            </a:b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shimoli-sharqiy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Afrikaga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sayohat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qilib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juda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ko‘p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ma’lumotlar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to‘plagan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Yetti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yil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davom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etgan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ikkita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sayohatida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500" b="1" dirty="0" smtClean="0">
                <a:latin typeface="Arial" pitchFamily="34" charset="0"/>
                <a:cs typeface="Arial" pitchFamily="34" charset="0"/>
              </a:rPr>
              <a:t>15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ming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kilometr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(km)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ortiq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yo‘lni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bosib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o‘tgan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2" name="Picture 4" descr="Сафарнома&quot; китоби, Носир Хисра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600" y="1402263"/>
            <a:ext cx="3371849" cy="4944561"/>
          </a:xfrm>
          <a:prstGeom prst="rect">
            <a:avLst/>
          </a:prstGeom>
          <a:noFill/>
        </p:spPr>
      </p:pic>
      <p:sp>
        <p:nvSpPr>
          <p:cNvPr id="10" name="Горизонтальный свиток 9"/>
          <p:cNvSpPr/>
          <p:nvPr/>
        </p:nvSpPr>
        <p:spPr>
          <a:xfrm>
            <a:off x="359228" y="5476875"/>
            <a:ext cx="3165022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Nosir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Xisrav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Nosir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Xisrav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4" y="1063625"/>
            <a:ext cx="6327775" cy="554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арабский восход солнца силуэта верблюда Стоковое Фото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401366" y="4049486"/>
            <a:ext cx="3474206" cy="2307771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 t="52047" r="55516"/>
          <a:stretch>
            <a:fillRect/>
          </a:stretch>
        </p:blipFill>
        <p:spPr bwMode="auto">
          <a:xfrm>
            <a:off x="6479041" y="4005942"/>
            <a:ext cx="1910216" cy="225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752166" y="1286933"/>
            <a:ext cx="524765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Mashhur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sayyoh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olim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Nosir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Xisravning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“</a:t>
            </a:r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Safarnoma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” </a:t>
            </a:r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asarida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ko‘plab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qiziqarli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ma’lumotlar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uchraydi</a:t>
            </a:r>
            <a:r>
              <a:rPr lang="en-US" sz="3000" b="1" dirty="0" smtClean="0"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.</a:t>
            </a:r>
            <a:endParaRPr lang="ru-RU"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1899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Zahiriddin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Muhammad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Bobur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(1483–1530) </a:t>
            </a:r>
            <a:endParaRPr lang="ru-RU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6900" y="1508264"/>
            <a:ext cx="4673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Boburnoma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»</a:t>
            </a:r>
            <a:br>
              <a:rPr lang="en-US" sz="3600" b="1" dirty="0" smtClean="0">
                <a:latin typeface="Arial" pitchFamily="34" charset="0"/>
                <a:cs typeface="Arial" pitchFamily="34" charset="0"/>
              </a:rPr>
            </a:b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kitobida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Farg‘ona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vodiysi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Afg‘oniston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Hindiston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tabiati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joy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nomlari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haqida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ko‘plab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muhim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ma’lumotlar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yozib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qoldirgan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 </a:t>
            </a:r>
            <a:br>
              <a:rPr lang="en-US" sz="3600" b="1" dirty="0" smtClean="0">
                <a:latin typeface="Arial" pitchFamily="34" charset="0"/>
                <a:cs typeface="Arial" pitchFamily="34" charset="0"/>
              </a:rPr>
            </a:br>
            <a:endParaRPr lang="ru-RU" sz="3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D:\273-Geografiya-Boltayeva\BAHOLASH\alloma\Bobu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320" y="996950"/>
            <a:ext cx="4181980" cy="5634354"/>
          </a:xfrm>
          <a:prstGeom prst="rect">
            <a:avLst/>
          </a:prstGeom>
          <a:noFill/>
        </p:spPr>
      </p:pic>
      <p:pic>
        <p:nvPicPr>
          <p:cNvPr id="31746" name="Picture 2" descr="BОBURNОMА» » СКАЧАТЬ РЕФЕРАТ НА ЛЮБУЮ ТЕМУ, БЕСПЛАТ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3975" y="1144586"/>
            <a:ext cx="2972258" cy="3932239"/>
          </a:xfrm>
          <a:prstGeom prst="rect">
            <a:avLst/>
          </a:prstGeom>
          <a:noFill/>
        </p:spPr>
      </p:pic>
      <p:sp>
        <p:nvSpPr>
          <p:cNvPr id="10" name="Горизонтальный свиток 9"/>
          <p:cNvSpPr/>
          <p:nvPr/>
        </p:nvSpPr>
        <p:spPr>
          <a:xfrm>
            <a:off x="368752" y="5619750"/>
            <a:ext cx="3822247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Zahiriddin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Muhammad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Bobur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Старая книга | Фото большого размера и векторный клипарт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24950" y="4933950"/>
            <a:ext cx="2784475" cy="19240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33794" name="Picture 2" descr="Xristofor Kolumb haqida qiziqarli faktlar | Odam.uz - Odamlar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642" y="1421445"/>
            <a:ext cx="4025900" cy="4874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781175" y="0"/>
            <a:ext cx="85566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Geograf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sayyohlar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44458" y="1209585"/>
            <a:ext cx="33069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Materiklar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okeanlarning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kashf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etilishida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jasur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dengizchi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hamda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b="1" dirty="0" smtClean="0">
                <a:latin typeface="Arial" pitchFamily="34" charset="0"/>
                <a:cs typeface="Arial" pitchFamily="34" charset="0"/>
              </a:rPr>
            </a:b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sayyohlarning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xizmatlari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juda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</p:txBody>
      </p:sp>
      <p:pic>
        <p:nvPicPr>
          <p:cNvPr id="10" name="Picture 7" descr="http://www.tochkagif.ru/_ph/4/2/21402881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7080" y="4823054"/>
            <a:ext cx="2249519" cy="18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Корабль в море GIF - Загрузить и поделиться на PHONEK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1292" y="1399199"/>
            <a:ext cx="4098241" cy="48963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9" name="Picture 4" descr="Христофор Колумб и его открытие Амери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65098" y="1231900"/>
            <a:ext cx="3428689" cy="4530725"/>
          </a:xfrm>
          <a:prstGeom prst="rect">
            <a:avLst/>
          </a:prstGeom>
          <a:noFill/>
        </p:spPr>
      </p:pic>
      <p:pic>
        <p:nvPicPr>
          <p:cNvPr id="32772" name="Picture 4" descr="Быть умным - это модно: Земля Винланд: как викинги опередили Колумб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4326" y="4052010"/>
            <a:ext cx="3924300" cy="26345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5300" y="0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Xristofor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Kolumb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6182" y="1231900"/>
            <a:ext cx="40957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1492-yilda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Xristofor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Kolumb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boshchiligidagi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ekspeditsiya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Hindistonga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orqali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yo‘l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topish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maqsadida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Ispaniyadan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g‘arbga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tomon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kemada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suzib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ketadi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U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Atlantika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okeanini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kesib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o‘tib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Amerika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qirg‘oqlariga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b="1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yetib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bordi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4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uyushtirgan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sayohati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davomida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u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Amerika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qit’asini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kashf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400" dirty="0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133350" y="5572125"/>
            <a:ext cx="3460437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Xristofor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Kolumb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2 Kolumb tomonidan Amerikaning kashf qilinishi. Va kim birinchi bo ..."/>
          <p:cNvPicPr>
            <a:picLocks noChangeAspect="1" noChangeArrowheads="1"/>
          </p:cNvPicPr>
          <p:nvPr/>
        </p:nvPicPr>
        <p:blipFill>
          <a:blip r:embed="rId4"/>
          <a:srcRect b="4317"/>
          <a:stretch>
            <a:fillRect/>
          </a:stretch>
        </p:blipFill>
        <p:spPr bwMode="auto">
          <a:xfrm>
            <a:off x="7934326" y="1343025"/>
            <a:ext cx="3962399" cy="27182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495300" y="0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Amerigo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Vespuchchi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514" name="Picture 2" descr="Америго Веспуччи | Портал путешествий | Путеводители | Заказ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7675" y="3316287"/>
            <a:ext cx="3933825" cy="3307212"/>
          </a:xfrm>
          <a:prstGeom prst="rect">
            <a:avLst/>
          </a:prstGeom>
          <a:noFill/>
        </p:spPr>
      </p:pic>
      <p:pic>
        <p:nvPicPr>
          <p:cNvPr id="64516" name="Picture 4" descr="10 самых известных путешественников и их открытия"/>
          <p:cNvPicPr>
            <a:picLocks noChangeAspect="1" noChangeArrowheads="1"/>
          </p:cNvPicPr>
          <p:nvPr/>
        </p:nvPicPr>
        <p:blipFill>
          <a:blip r:embed="rId3"/>
          <a:srcRect l="19185" r="17926"/>
          <a:stretch>
            <a:fillRect/>
          </a:stretch>
        </p:blipFill>
        <p:spPr bwMode="auto">
          <a:xfrm>
            <a:off x="161925" y="1162050"/>
            <a:ext cx="4410075" cy="52197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705350" y="1262360"/>
            <a:ext cx="71247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Yangi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qit’aga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1499–1504-yillarda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Amerikaning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qismini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o‘rgangan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Amerigo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Vespuchchi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nomi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7625" y="5553075"/>
            <a:ext cx="4476750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Amerigo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Vespuchchi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Открытие почти Америки. Почему Беллинсгаузен и Лазарев? | by Denis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975" y="3323394"/>
            <a:ext cx="3114675" cy="32538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8" name="object 3"/>
          <p:cNvGrpSpPr/>
          <p:nvPr/>
        </p:nvGrpSpPr>
        <p:grpSpPr>
          <a:xfrm>
            <a:off x="275450" y="1265337"/>
            <a:ext cx="11725442" cy="3983250"/>
            <a:chOff x="430377" y="440956"/>
            <a:chExt cx="4902098" cy="1884667"/>
          </a:xfrm>
        </p:grpSpPr>
        <p:sp>
          <p:nvSpPr>
            <p:cNvPr id="9" name="object 4"/>
            <p:cNvSpPr/>
            <p:nvPr/>
          </p:nvSpPr>
          <p:spPr>
            <a:xfrm>
              <a:off x="2090927" y="707135"/>
              <a:ext cx="1577339" cy="16169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/>
            <p:cNvSpPr/>
            <p:nvPr/>
          </p:nvSpPr>
          <p:spPr>
            <a:xfrm>
              <a:off x="2093594" y="660018"/>
              <a:ext cx="1572895" cy="1610360"/>
            </a:xfrm>
            <a:custGeom>
              <a:avLst/>
              <a:gdLst/>
              <a:ahLst/>
              <a:cxnLst/>
              <a:rect l="l" t="t" r="r" b="b"/>
              <a:pathLst>
                <a:path w="1572895" h="1610360">
                  <a:moveTo>
                    <a:pt x="1572386" y="0"/>
                  </a:moveTo>
                  <a:lnTo>
                    <a:pt x="0" y="0"/>
                  </a:lnTo>
                  <a:lnTo>
                    <a:pt x="0" y="1609852"/>
                  </a:lnTo>
                  <a:lnTo>
                    <a:pt x="1572386" y="1609852"/>
                  </a:lnTo>
                  <a:lnTo>
                    <a:pt x="157238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/>
            <p:nvPr/>
          </p:nvSpPr>
          <p:spPr>
            <a:xfrm>
              <a:off x="2093594" y="660018"/>
              <a:ext cx="1572895" cy="1610360"/>
            </a:xfrm>
            <a:custGeom>
              <a:avLst/>
              <a:gdLst/>
              <a:ahLst/>
              <a:cxnLst/>
              <a:rect l="l" t="t" r="r" b="b"/>
              <a:pathLst>
                <a:path w="1572895" h="1610360">
                  <a:moveTo>
                    <a:pt x="0" y="1609852"/>
                  </a:moveTo>
                  <a:lnTo>
                    <a:pt x="1572386" y="1609852"/>
                  </a:lnTo>
                  <a:lnTo>
                    <a:pt x="1572386" y="0"/>
                  </a:lnTo>
                  <a:lnTo>
                    <a:pt x="0" y="0"/>
                  </a:lnTo>
                  <a:lnTo>
                    <a:pt x="0" y="1609852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/>
            <p:cNvSpPr/>
            <p:nvPr/>
          </p:nvSpPr>
          <p:spPr>
            <a:xfrm>
              <a:off x="431965" y="440956"/>
              <a:ext cx="4895850" cy="192405"/>
            </a:xfrm>
            <a:custGeom>
              <a:avLst/>
              <a:gdLst/>
              <a:ahLst/>
              <a:cxnLst/>
              <a:rect l="l" t="t" r="r" b="b"/>
              <a:pathLst>
                <a:path w="4895850" h="192404">
                  <a:moveTo>
                    <a:pt x="4895596" y="0"/>
                  </a:moveTo>
                  <a:lnTo>
                    <a:pt x="0" y="0"/>
                  </a:lnTo>
                  <a:lnTo>
                    <a:pt x="0" y="192011"/>
                  </a:lnTo>
                  <a:lnTo>
                    <a:pt x="4895596" y="192011"/>
                  </a:lnTo>
                  <a:lnTo>
                    <a:pt x="489559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/>
            <p:cNvSpPr/>
            <p:nvPr/>
          </p:nvSpPr>
          <p:spPr>
            <a:xfrm>
              <a:off x="430377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/>
            <p:cNvSpPr/>
            <p:nvPr/>
          </p:nvSpPr>
          <p:spPr>
            <a:xfrm>
              <a:off x="3750563" y="705611"/>
              <a:ext cx="1581912" cy="16200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4"/>
            <p:cNvSpPr/>
            <p:nvPr/>
          </p:nvSpPr>
          <p:spPr>
            <a:xfrm>
              <a:off x="3753611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5"/>
          <p:cNvSpPr txBox="1"/>
          <p:nvPr/>
        </p:nvSpPr>
        <p:spPr>
          <a:xfrm>
            <a:off x="180975" y="5436449"/>
            <a:ext cx="3984625" cy="1013393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Allomalarning</a:t>
            </a:r>
            <a:r>
              <a:rPr lang="en-US" sz="3200" b="1" spc="-32" dirty="0" smtClean="0">
                <a:latin typeface="Arial"/>
                <a:cs typeface="Arial"/>
              </a:rPr>
              <a:t>  </a:t>
            </a:r>
            <a:r>
              <a:rPr lang="en-US" sz="3200" b="1" spc="-32" dirty="0" err="1" smtClean="0">
                <a:latin typeface="Arial"/>
                <a:cs typeface="Arial"/>
              </a:rPr>
              <a:t>fanga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qo‘shgan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hissasi</a:t>
            </a:r>
            <a:endParaRPr sz="3200">
              <a:latin typeface="Arial"/>
              <a:cs typeface="Arial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8407400" y="5445974"/>
            <a:ext cx="3441700" cy="1013393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Hozirgi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zamon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geografiyasi</a:t>
            </a:r>
            <a:endParaRPr sz="3200">
              <a:latin typeface="Arial"/>
              <a:cs typeface="Arial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4406900" y="5493599"/>
            <a:ext cx="3441700" cy="1013393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Yer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yuzining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kashf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etilishi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29" name="Picture 2" descr="Великие географические открытия | Suto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7238" y="1724024"/>
            <a:ext cx="3894227" cy="3533775"/>
          </a:xfrm>
          <a:prstGeom prst="rect">
            <a:avLst/>
          </a:prstGeom>
          <a:noFill/>
        </p:spPr>
      </p:pic>
      <p:pic>
        <p:nvPicPr>
          <p:cNvPr id="30" name="Picture 4" descr="Учебник для 4 класса школ общего среднего образования - PDF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475" y="1688334"/>
            <a:ext cx="3798884" cy="3502791"/>
          </a:xfrm>
          <a:prstGeom prst="rect">
            <a:avLst/>
          </a:prstGeom>
          <a:noFill/>
        </p:spPr>
      </p:pic>
      <p:pic>
        <p:nvPicPr>
          <p:cNvPr id="46082" name="Picture 2" descr="США: российский спутник-инспектор «ведет себя ненормально»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01025" y="1719262"/>
            <a:ext cx="3822700" cy="3548063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3173506" y="0"/>
            <a:ext cx="63739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47711" y="-42685"/>
            <a:ext cx="10278534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21" dirty="0" err="1">
                <a:solidFill>
                  <a:sysClr val="window" lastClr="FFFFFF"/>
                </a:solidFill>
              </a:rPr>
              <a:t>Vasko</a:t>
            </a:r>
            <a:r>
              <a:rPr lang="en-US" sz="6000" kern="0" spc="21" dirty="0">
                <a:solidFill>
                  <a:sysClr val="window" lastClr="FFFFFF"/>
                </a:solidFill>
              </a:rPr>
              <a:t> da Gama</a:t>
            </a:r>
          </a:p>
        </p:txBody>
      </p:sp>
      <p:pic>
        <p:nvPicPr>
          <p:cNvPr id="1026" name="Picture 2" descr="Где родился Васко да Гама? | KONSPEKTY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8" y="1226102"/>
            <a:ext cx="2521470" cy="32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Экспедиция Васко да Гамы — урок. География, 5 клас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78" y="1888949"/>
            <a:ext cx="4850463" cy="44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63973" y="1142927"/>
            <a:ext cx="4580468" cy="6282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1497 – 1498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Памятник Васко да Гама (Португалия, Evora) - автор фото Inna Z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t="369" r="25578" b="17527"/>
          <a:stretch/>
        </p:blipFill>
        <p:spPr bwMode="auto">
          <a:xfrm>
            <a:off x="7931509" y="3844312"/>
            <a:ext cx="1939564" cy="286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аско да Гама фото 16 из 16 в галерее на - 24СМ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911" y="3842419"/>
            <a:ext cx="1910082" cy="286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48525" y="1181920"/>
            <a:ext cx="49434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152400" algn="ctr" defTabSz="180975"/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Hindistonga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boradigan</a:t>
            </a:r>
            <a:endParaRPr lang="en-US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152400" algn="ctr" defTabSz="180975"/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yo‘lini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ochgan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14350" indent="-247650" algn="ctr"/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Kemada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Lissabondan</a:t>
            </a:r>
            <a:endParaRPr lang="en-US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247650" algn="ctr"/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chiqib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janubini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247650" algn="ctr"/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aylanib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o‘tib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247650" algn="ctr"/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Hindistonga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borgan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98" y="1906150"/>
            <a:ext cx="4824079" cy="4426021"/>
          </a:xfrm>
          <a:prstGeom prst="rect">
            <a:avLst/>
          </a:prstGeom>
        </p:spPr>
      </p:pic>
      <p:sp>
        <p:nvSpPr>
          <p:cNvPr id="12" name="Горизонтальный свиток 11"/>
          <p:cNvSpPr/>
          <p:nvPr/>
        </p:nvSpPr>
        <p:spPr>
          <a:xfrm>
            <a:off x="181428" y="4572000"/>
            <a:ext cx="2498272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Vasko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da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Gama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986971" y="0"/>
            <a:ext cx="10740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Fernan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Magellan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42" name="Picture 2" descr="Ferdinand Magellan - Early Years, Expedition &amp; Legacy - HIS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23" y="1111248"/>
            <a:ext cx="4232277" cy="528955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540250" y="1236613"/>
            <a:ext cx="73469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 smtClean="0">
                <a:latin typeface="Arial" pitchFamily="34" charset="0"/>
                <a:cs typeface="Arial" pitchFamily="34" charset="0"/>
              </a:rPr>
              <a:t>1519–1522-yillarda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Fernan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Magellan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boshchiligidagi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ispanlar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ekspeditsiyasi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kemalarda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dunyoni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g‘arbdan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sharqqa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aylanib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chiqdi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Tinch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okeanni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kesib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o‘tdi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Natijada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sharsimonligi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isbotlandi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yuzining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qismini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suv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qoplab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yotishi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aniqlandi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266700" y="5572125"/>
            <a:ext cx="4019550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Fernan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Magellan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20-sentyabr Magellan flotini ochiq dengizga olib chiqqan kun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3175" y="3875087"/>
            <a:ext cx="4254500" cy="2836335"/>
          </a:xfrm>
          <a:prstGeom prst="rect">
            <a:avLst/>
          </a:prstGeom>
          <a:noFill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3049" y="3790950"/>
            <a:ext cx="4609875" cy="292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корабль на море в ясную погоду&quot; — card of the user Дмитрий Г. in ...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1379" y="4179022"/>
            <a:ext cx="2968977" cy="2244355"/>
          </a:xfrm>
          <a:prstGeom prst="rect">
            <a:avLst/>
          </a:prstGeom>
          <a:noFill/>
        </p:spPr>
      </p:pic>
      <p:pic>
        <p:nvPicPr>
          <p:cNvPr id="14" name="Picture 4" descr="Первое кругосветное путешествие Фернана Магеллана"/>
          <p:cNvPicPr>
            <a:picLocks noChangeAspect="1" noChangeArrowheads="1"/>
          </p:cNvPicPr>
          <p:nvPr/>
        </p:nvPicPr>
        <p:blipFill>
          <a:blip r:embed="rId6" cstate="print"/>
          <a:srcRect b="991"/>
          <a:stretch>
            <a:fillRect/>
          </a:stretch>
        </p:blipFill>
        <p:spPr bwMode="auto">
          <a:xfrm>
            <a:off x="6693718" y="5836355"/>
            <a:ext cx="614780" cy="5856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Rus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dengizchilari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674" name="Picture 2" descr="Беллинсгаузен, Фаддей Фаддеевич — Википед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09550" y="1009093"/>
            <a:ext cx="3454402" cy="4574105"/>
          </a:xfrm>
          <a:prstGeom prst="rect">
            <a:avLst/>
          </a:prstGeom>
          <a:noFill/>
        </p:spPr>
      </p:pic>
      <p:pic>
        <p:nvPicPr>
          <p:cNvPr id="28676" name="Picture 4" descr="Михаил Петрович Лазарев - краткая биография, факты, личная жиз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3150" y="1295400"/>
            <a:ext cx="3355975" cy="4655688"/>
          </a:xfrm>
          <a:prstGeom prst="rect">
            <a:avLst/>
          </a:prstGeom>
          <a:noFill/>
        </p:spPr>
      </p:pic>
      <p:pic>
        <p:nvPicPr>
          <p:cNvPr id="28678" name="Picture 6" descr="Кто и когда открыл Антарктиду?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6470" y="4038599"/>
            <a:ext cx="4806505" cy="2695576"/>
          </a:xfrm>
          <a:prstGeom prst="rect">
            <a:avLst/>
          </a:prstGeom>
          <a:noFill/>
        </p:spPr>
      </p:pic>
      <p:sp>
        <p:nvSpPr>
          <p:cNvPr id="12" name="Горизонтальный свиток 11"/>
          <p:cNvSpPr/>
          <p:nvPr/>
        </p:nvSpPr>
        <p:spPr>
          <a:xfrm>
            <a:off x="235402" y="5505450"/>
            <a:ext cx="3307897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Faddey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Bellinsgauzen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8693603" y="5572125"/>
            <a:ext cx="3165022" cy="1238250"/>
          </a:xfrm>
          <a:prstGeom prst="horizontalScroll">
            <a:avLst/>
          </a:prstGeom>
          <a:solidFill>
            <a:srgbClr val="149C2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Mixail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Lazarev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Kontrplak qo'llarining kemalari modellarining rasmlari. Kema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9174" y="1350962"/>
            <a:ext cx="2435225" cy="2544763"/>
          </a:xfrm>
          <a:prstGeom prst="rect">
            <a:avLst/>
          </a:prstGeom>
          <a:noFill/>
        </p:spPr>
      </p:pic>
      <p:pic>
        <p:nvPicPr>
          <p:cNvPr id="8" name="Picture 4" descr="Когда и кем была открыта Антарктида? - Other"/>
          <p:cNvPicPr>
            <a:picLocks noChangeAspect="1" noChangeArrowheads="1"/>
          </p:cNvPicPr>
          <p:nvPr/>
        </p:nvPicPr>
        <p:blipFill>
          <a:blip r:embed="rId6"/>
          <a:srcRect l="33008" t="19539" r="32358" b="4526"/>
          <a:stretch>
            <a:fillRect/>
          </a:stretch>
        </p:blipFill>
        <p:spPr bwMode="auto">
          <a:xfrm>
            <a:off x="3886200" y="1143001"/>
            <a:ext cx="2152649" cy="27908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7650" name="Picture 2" descr="Ф.Ф. Беллинсгаузен, памятник, мемориал, Россия, Санкт-Петербург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446" y="1183722"/>
            <a:ext cx="3073327" cy="50654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95300" y="25400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Antarktidaning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kashf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etilishi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514" name="Picture 2" descr="Закладной камень памятника адмиралу Лазареву - Севастополь"/>
          <p:cNvPicPr>
            <a:picLocks noChangeAspect="1" noChangeArrowheads="1"/>
          </p:cNvPicPr>
          <p:nvPr/>
        </p:nvPicPr>
        <p:blipFill>
          <a:blip r:embed="rId3"/>
          <a:srcRect l="34238" r="28973" b="6668"/>
          <a:stretch>
            <a:fillRect/>
          </a:stretch>
        </p:blipFill>
        <p:spPr bwMode="auto">
          <a:xfrm>
            <a:off x="9536098" y="1318507"/>
            <a:ext cx="2517212" cy="4906509"/>
          </a:xfrm>
          <a:prstGeom prst="rect">
            <a:avLst/>
          </a:prstGeom>
          <a:noFill/>
        </p:spPr>
      </p:pic>
      <p:pic>
        <p:nvPicPr>
          <p:cNvPr id="2" name="Picture 2" descr="Российский центр науки и культуры в Братислав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0020" y="1240190"/>
            <a:ext cx="6097445" cy="330923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160889" y="4562101"/>
            <a:ext cx="64572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1820-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yilning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yanvar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oyida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muzlar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qoplangan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eng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uzoqdagi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materik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rus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dengizchilari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Bellinsgauzen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M.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Lazarevlar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tomonidan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kashf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etildi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266700" y="4988518"/>
            <a:ext cx="11544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Biroq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yuzi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tabiatining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barcha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xususiyatlarini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ayrim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hodisalarni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ularning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sabab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oqibatlarini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olimlar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yetarlicha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tushuntirib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berganlari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yo‘q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5300" y="2540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Hozirgi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zamon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geografiyasi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Восхождение на Айленд Пик"/>
          <p:cNvPicPr>
            <a:picLocks noChangeAspect="1" noChangeArrowheads="1"/>
          </p:cNvPicPr>
          <p:nvPr/>
        </p:nvPicPr>
        <p:blipFill>
          <a:blip r:embed="rId2"/>
          <a:srcRect r="11226"/>
          <a:stretch>
            <a:fillRect/>
          </a:stretch>
        </p:blipFill>
        <p:spPr bwMode="auto">
          <a:xfrm>
            <a:off x="161925" y="1104900"/>
            <a:ext cx="4129225" cy="3790950"/>
          </a:xfrm>
          <a:prstGeom prst="rect">
            <a:avLst/>
          </a:prstGeom>
          <a:noFill/>
        </p:spPr>
      </p:pic>
      <p:pic>
        <p:nvPicPr>
          <p:cNvPr id="9222" name="Picture 6" descr="Топ-25: Удивительные факты про океан, о которых большинство людей ..."/>
          <p:cNvPicPr>
            <a:picLocks noChangeAspect="1" noChangeArrowheads="1"/>
          </p:cNvPicPr>
          <p:nvPr/>
        </p:nvPicPr>
        <p:blipFill>
          <a:blip r:embed="rId3"/>
          <a:srcRect l="4727" r="10913"/>
          <a:stretch>
            <a:fillRect/>
          </a:stretch>
        </p:blipFill>
        <p:spPr bwMode="auto">
          <a:xfrm>
            <a:off x="7572375" y="1143145"/>
            <a:ext cx="4476749" cy="38193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57675" y="1229410"/>
            <a:ext cx="32575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Hozirgi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vaqtga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kelib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yuzida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aniqlanmagan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tushirilmagan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joy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qolmagan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3625851" y="1283293"/>
            <a:ext cx="46037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Geograf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olimlar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yuzasini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tabiatini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yanada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mukammal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o‘rganishni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davom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ettirishmoqda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Geograflarning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tadqiqotlari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natijalaridan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xo‘jalikning</a:t>
            </a:r>
            <a:r>
              <a:rPr lang="en-US" sz="2800" b="1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sohalarida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foydalaniladi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5300" y="2540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Hozirgi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zamon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geografiyasi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154" name="Picture 2" descr="Kon-geologiya sohasida yangi jamg'arma tashkil etildi – Gazeta.u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4" y="1182687"/>
            <a:ext cx="3940175" cy="2646363"/>
          </a:xfrm>
          <a:prstGeom prst="rect">
            <a:avLst/>
          </a:prstGeom>
          <a:noFill/>
        </p:spPr>
      </p:pic>
      <p:pic>
        <p:nvPicPr>
          <p:cNvPr id="49156" name="Picture 4" descr="Global kon: sanoat, resurslar, joylashuv. Konchilik sanoat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979552"/>
            <a:ext cx="3962400" cy="2735573"/>
          </a:xfrm>
          <a:prstGeom prst="rect">
            <a:avLst/>
          </a:prstGeom>
          <a:noFill/>
        </p:spPr>
      </p:pic>
      <p:pic>
        <p:nvPicPr>
          <p:cNvPr id="49158" name="Picture 6" descr="Лесосека :: юрий Амосов – Социальная сеть ФотоК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1141412"/>
            <a:ext cx="4298950" cy="2640013"/>
          </a:xfrm>
          <a:prstGeom prst="rect">
            <a:avLst/>
          </a:prstGeom>
          <a:noFill/>
        </p:spPr>
      </p:pic>
      <p:pic>
        <p:nvPicPr>
          <p:cNvPr id="49160" name="Picture 8" descr="Кернел&quot; инвестирует $170 млн в зеленую энергетику - LDail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1450" y="3933825"/>
            <a:ext cx="4232275" cy="27352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9" name="Picture 2" descr="Настройка спутниковое телевидение. К записи Спутниковое ТВ"/>
          <p:cNvPicPr>
            <a:picLocks noChangeAspect="1" noChangeArrowheads="1"/>
          </p:cNvPicPr>
          <p:nvPr/>
        </p:nvPicPr>
        <p:blipFill>
          <a:blip r:embed="rId2"/>
          <a:srcRect t="12534" r="7602"/>
          <a:stretch>
            <a:fillRect/>
          </a:stretch>
        </p:blipFill>
        <p:spPr bwMode="auto">
          <a:xfrm>
            <a:off x="5076826" y="1129241"/>
            <a:ext cx="6858000" cy="552873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0" y="0"/>
            <a:ext cx="12133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Hozirgi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zamon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geografiyasi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925" y="1243737"/>
            <a:ext cx="498066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Hozirgi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vaqtda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geograflar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o‘zlarining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tadqiqotlarida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hisoblash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texnikasidan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kompyuterlardan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kosmik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suratlardan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foydalanishmoqda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Endilikda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yuzasidagi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nuqtaning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aniq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o‘rnini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sun’iy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yo‘ldoshlari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yordamida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bilib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olish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mumkin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2"/>
          <p:cNvSpPr txBox="1">
            <a:spLocks/>
          </p:cNvSpPr>
          <p:nvPr/>
        </p:nvSpPr>
        <p:spPr>
          <a:xfrm>
            <a:off x="4431427" y="25401"/>
            <a:ext cx="3585448" cy="9400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Xulosa</a:t>
            </a:r>
            <a:endParaRPr kumimoji="0" lang="en-US" sz="6000" b="1" i="0" u="none" strike="noStrike" kern="1200" cap="none" spc="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37890" name="Picture 45" descr="Солнечные лучики: Объявление. Виртуальное родительское собр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9333" y="4114800"/>
            <a:ext cx="174169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Искусственные спутники Земли (ИСЗ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4133" y="1139433"/>
            <a:ext cx="3925509" cy="2858645"/>
          </a:xfrm>
          <a:prstGeom prst="rect">
            <a:avLst/>
          </a:prstGeom>
          <a:noFill/>
        </p:spPr>
      </p:pic>
      <p:pic>
        <p:nvPicPr>
          <p:cNvPr id="15" name="Рисунок 14" descr="Lzz2HnUJMAr1AZRsJ2cxVzt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1118504"/>
            <a:ext cx="2666096" cy="2666096"/>
          </a:xfrm>
          <a:prstGeom prst="rect">
            <a:avLst/>
          </a:prstGeom>
        </p:spPr>
      </p:pic>
      <p:pic>
        <p:nvPicPr>
          <p:cNvPr id="16" name="Picture 3" descr="C:\Users\user\Desktop\Без названия (2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748866" y="1123072"/>
            <a:ext cx="2185003" cy="2737728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0174" y="4022976"/>
            <a:ext cx="1885845" cy="2462490"/>
          </a:xfrm>
          <a:prstGeom prst="rect">
            <a:avLst/>
          </a:prstGeom>
        </p:spPr>
      </p:pic>
      <p:pic>
        <p:nvPicPr>
          <p:cNvPr id="18" name="Picture 2" descr="Абу Райхон Беруний — Золотое наследие Узбекистан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7229" y="4049132"/>
            <a:ext cx="1843032" cy="2478668"/>
          </a:xfrm>
          <a:prstGeom prst="rect">
            <a:avLst/>
          </a:prstGeom>
          <a:noFill/>
        </p:spPr>
      </p:pic>
      <p:pic>
        <p:nvPicPr>
          <p:cNvPr id="19" name="Picture 2" descr="Хусрави, Насир Кубодиёни — Википедия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799" y="4088794"/>
            <a:ext cx="1881549" cy="2439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Развитие науки - история, презентации"/>
          <p:cNvPicPr>
            <a:picLocks noChangeAspect="1" noChangeArrowheads="1"/>
          </p:cNvPicPr>
          <p:nvPr/>
        </p:nvPicPr>
        <p:blipFill>
          <a:blip r:embed="rId9"/>
          <a:srcRect l="24346" t="9134" r="26607" b="10549"/>
          <a:stretch>
            <a:fillRect/>
          </a:stretch>
        </p:blipFill>
        <p:spPr bwMode="auto">
          <a:xfrm>
            <a:off x="6150429" y="4082871"/>
            <a:ext cx="1943704" cy="2474903"/>
          </a:xfrm>
          <a:prstGeom prst="rect">
            <a:avLst/>
          </a:prstGeom>
          <a:noFill/>
        </p:spPr>
      </p:pic>
      <p:pic>
        <p:nvPicPr>
          <p:cNvPr id="21" name="Picture 4" descr="D:\273-Geografiya-Boltayeva\BAHOLASH\alloma\Bobur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0478" y="4055682"/>
            <a:ext cx="1922589" cy="2499034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09901" y="1066799"/>
            <a:ext cx="2349638" cy="145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25998" y="2616199"/>
            <a:ext cx="2401136" cy="129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" name="Picture 4" descr="Христофор Колумб и его открытие Амери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433514" y="1038376"/>
            <a:ext cx="2423075" cy="2873224"/>
          </a:xfrm>
          <a:prstGeom prst="rect">
            <a:avLst/>
          </a:prstGeom>
          <a:noFill/>
        </p:spPr>
      </p:pic>
      <p:pic>
        <p:nvPicPr>
          <p:cNvPr id="3" name="Picture 4" descr="10 самых известных путешественников и их открытия"/>
          <p:cNvPicPr>
            <a:picLocks noChangeAspect="1" noChangeArrowheads="1"/>
          </p:cNvPicPr>
          <p:nvPr/>
        </p:nvPicPr>
        <p:blipFill>
          <a:blip r:embed="rId3"/>
          <a:srcRect l="19185" r="17926"/>
          <a:stretch>
            <a:fillRect/>
          </a:stretch>
        </p:blipFill>
        <p:spPr bwMode="auto">
          <a:xfrm>
            <a:off x="7088868" y="1061963"/>
            <a:ext cx="2402265" cy="2843286"/>
          </a:xfrm>
          <a:prstGeom prst="rect">
            <a:avLst/>
          </a:prstGeom>
          <a:noFill/>
        </p:spPr>
      </p:pic>
      <p:pic>
        <p:nvPicPr>
          <p:cNvPr id="4" name="Picture 2" descr="Где родился Васко да Гама? | KONSPEKTY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793" y="1043405"/>
            <a:ext cx="2229607" cy="287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erdinand Magellan - Early Years, Expedition &amp; Legacy - HISTO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686" y="3984078"/>
            <a:ext cx="2205114" cy="2755978"/>
          </a:xfrm>
          <a:prstGeom prst="rect">
            <a:avLst/>
          </a:prstGeom>
          <a:noFill/>
        </p:spPr>
      </p:pic>
      <p:pic>
        <p:nvPicPr>
          <p:cNvPr id="6" name="Picture 2" descr="Беллинсгаузен, Фаддей Фаддеевич — Википеди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027741" y="4000298"/>
            <a:ext cx="2075037" cy="2747635"/>
          </a:xfrm>
          <a:prstGeom prst="rect">
            <a:avLst/>
          </a:prstGeom>
          <a:noFill/>
        </p:spPr>
      </p:pic>
      <p:pic>
        <p:nvPicPr>
          <p:cNvPr id="7" name="Picture 4" descr="Михаил Петрович Лазарев - краткая биография, факты, личная жизнь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93658" y="3976494"/>
            <a:ext cx="2050142" cy="2844128"/>
          </a:xfrm>
          <a:prstGeom prst="rect">
            <a:avLst/>
          </a:prstGeom>
          <a:noFill/>
        </p:spPr>
      </p:pic>
      <p:pic>
        <p:nvPicPr>
          <p:cNvPr id="8" name="Picture 2" descr="C:\Users\user\Desktop\Рисунок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9149" y="1102253"/>
            <a:ext cx="4084183" cy="2822371"/>
          </a:xfrm>
          <a:prstGeom prst="rect">
            <a:avLst/>
          </a:prstGeom>
          <a:noFill/>
        </p:spPr>
      </p:pic>
      <p:pic>
        <p:nvPicPr>
          <p:cNvPr id="9" name="Picture 2" descr="Великие географические открытия | Sutor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48793" y="4072467"/>
            <a:ext cx="3004957" cy="2572656"/>
          </a:xfrm>
          <a:prstGeom prst="rect">
            <a:avLst/>
          </a:prstGeom>
          <a:noFill/>
        </p:spPr>
      </p:pic>
      <p:sp>
        <p:nvSpPr>
          <p:cNvPr id="11" name="object 2"/>
          <p:cNvSpPr txBox="1">
            <a:spLocks/>
          </p:cNvSpPr>
          <p:nvPr/>
        </p:nvSpPr>
        <p:spPr>
          <a:xfrm>
            <a:off x="4431427" y="25401"/>
            <a:ext cx="3585448" cy="9400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Xulosa</a:t>
            </a:r>
            <a:endParaRPr kumimoji="0" lang="en-US" sz="6000" b="1" i="0" u="none" strike="noStrike" kern="1200" cap="none" spc="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2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50" y="4103259"/>
            <a:ext cx="1609725" cy="252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64444" y="1260234"/>
          <a:ext cx="11040534" cy="43264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19270"/>
                <a:gridCol w="612126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Arial" pitchFamily="34" charset="0"/>
                          <a:cs typeface="Arial" pitchFamily="34" charset="0"/>
                        </a:rPr>
                        <a:t>Olimlar</a:t>
                      </a:r>
                      <a:endParaRPr lang="ru-RU" sz="4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 smtClean="0"/>
                        <a:t>Amalga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oshirgan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baseline="0" dirty="0" err="1" smtClean="0"/>
                        <a:t>ishlari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Shimoliy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yarimshar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globusini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yasagan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1482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“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Devonu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lug‘otit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turk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”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asari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muallifi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800" b="1" kern="1200" baseline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“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Boburnoma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”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asari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muallifi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7428">
                <a:tc>
                  <a:txBody>
                    <a:bodyPr/>
                    <a:lstStyle/>
                    <a:p>
                      <a:pPr algn="ctr"/>
                      <a:endParaRPr lang="ru-RU" sz="2800" b="1" kern="1200" baseline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“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Safarnoma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”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asari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muallifi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800" b="1" kern="1200" baseline="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“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Surat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ul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-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Arz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”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asari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muallifi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7708" y="10296"/>
            <a:ext cx="11804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Quyidagi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jadvalni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to‘ldiring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668" y="4809066"/>
            <a:ext cx="1421804" cy="1852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9021" y="23586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0091477" y="4123267"/>
            <a:ext cx="1853847" cy="273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Горизонтальный свиток 8"/>
          <p:cNvSpPr/>
          <p:nvPr/>
        </p:nvSpPr>
        <p:spPr>
          <a:xfrm>
            <a:off x="511175" y="1238250"/>
            <a:ext cx="2632075" cy="1066800"/>
          </a:xfrm>
          <a:prstGeom prst="horizontalScroll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Globus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903818" y="2705100"/>
            <a:ext cx="2534708" cy="1019174"/>
          </a:xfrm>
          <a:prstGeom prst="horizontalScroll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Tabiat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4444546" y="1122136"/>
            <a:ext cx="2499179" cy="1297214"/>
          </a:xfrm>
          <a:prstGeom prst="horizontalScroll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NewRomanPS-BoldMT"/>
              </a:rPr>
              <a:t>Xarita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2067982" y="3910239"/>
            <a:ext cx="3612093" cy="1552575"/>
          </a:xfrm>
          <a:prstGeom prst="horizontalScroll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NewRomanPS-BoldMT"/>
              </a:rPr>
              <a:t>Ekspeditsiya</a:t>
            </a:r>
            <a:endParaRPr lang="ru-RU" sz="4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7537903" y="2815772"/>
            <a:ext cx="4216400" cy="1387474"/>
          </a:xfrm>
          <a:prstGeom prst="horizontalScroll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TimesNewRomanPS-BoldMT"/>
              </a:rPr>
              <a:t>Sun’iy</a:t>
            </a:r>
            <a:r>
              <a:rPr lang="en-US" sz="4000" b="1" dirty="0" smtClean="0">
                <a:solidFill>
                  <a:schemeClr val="bg1"/>
                </a:solidFill>
                <a:latin typeface="TimesNewRomanPS-BoldMT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NewRomanPS-BoldMT"/>
              </a:rPr>
              <a:t>yo‘ldosh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4219574" y="2549980"/>
            <a:ext cx="2921000" cy="1219200"/>
          </a:xfrm>
          <a:prstGeom prst="horizontalScroll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NewRomanPS-BoldMT"/>
              </a:rPr>
              <a:t>Tadqiqot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8559800" y="1397000"/>
            <a:ext cx="3149600" cy="1066800"/>
          </a:xfrm>
          <a:prstGeom prst="horizontalScroll">
            <a:avLst/>
          </a:prstGeom>
          <a:solidFill>
            <a:srgbClr val="F49D4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NewRomanPS-BoldMT"/>
              </a:rPr>
              <a:t>Kashfiyot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3981450" y="5486400"/>
            <a:ext cx="3149600" cy="1066800"/>
          </a:xfrm>
          <a:prstGeom prst="horizontalScroll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NewRomanPS-BoldMT"/>
              </a:rPr>
              <a:t>Materik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7496175" y="4527247"/>
            <a:ext cx="2209800" cy="1066800"/>
          </a:xfrm>
          <a:prstGeom prst="horizontalScroll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NewRomanPS-BoldMT"/>
              </a:rPr>
              <a:t>Qit’a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644" y="3744686"/>
            <a:ext cx="2590801" cy="311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947062" y="80882"/>
            <a:ext cx="40703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BILASIZMI?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74132" y="1603021"/>
          <a:ext cx="11390489" cy="43191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23010"/>
                <a:gridCol w="5867479"/>
              </a:tblGrid>
              <a:tr h="6969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Arial" pitchFamily="34" charset="0"/>
                          <a:cs typeface="Arial" pitchFamily="34" charset="0"/>
                        </a:rPr>
                        <a:t>Olimlar</a:t>
                      </a:r>
                      <a:endParaRPr lang="ru-RU" sz="4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 smtClean="0"/>
                        <a:t>Amalga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oshirgan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baseline="0" dirty="0" err="1" smtClean="0"/>
                        <a:t>ishlari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Abu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Rayhon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Beruniy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Shimoliy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yarimshar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globusini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yasagan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15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Mahmud</a:t>
                      </a:r>
                      <a:r>
                        <a:rPr lang="en-US" sz="28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Koshg‘ariy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“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Devonu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lug‘otit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turk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”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asari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muallifi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baseline="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Zahiriddin</a:t>
                      </a:r>
                      <a:r>
                        <a:rPr lang="en-US" sz="28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Muhammad </a:t>
                      </a:r>
                      <a:r>
                        <a:rPr lang="en-US" sz="2800" b="1" kern="1200" baseline="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Bobur</a:t>
                      </a:r>
                      <a:endParaRPr lang="ru-RU" sz="2800" b="1" kern="1200" baseline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“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Boburnoma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”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asari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muallifi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0089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baseline="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Nosir</a:t>
                      </a:r>
                      <a:r>
                        <a:rPr lang="en-US" sz="28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baseline="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Xisrav</a:t>
                      </a:r>
                      <a:endParaRPr lang="ru-RU" sz="2800" b="1" kern="1200" baseline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“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Safarnoma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”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asari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muallifi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Muhammad al-</a:t>
                      </a:r>
                      <a:r>
                        <a:rPr lang="en-US" sz="2800" b="1" kern="1200" baseline="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Xorazmiy</a:t>
                      </a:r>
                      <a:r>
                        <a:rPr lang="en-US" sz="28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800" b="1" kern="1200" baseline="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“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Surat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ul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-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Arz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”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asari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muallifi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7708" y="10296"/>
            <a:ext cx="11804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To‘g‘ri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306057" y="1542555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9" name="object 9"/>
          <p:cNvSpPr/>
          <p:nvPr/>
        </p:nvSpPr>
        <p:spPr>
          <a:xfrm>
            <a:off x="3685618" y="2441377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615605" y="5271891"/>
            <a:ext cx="8052520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2" name="object 12"/>
          <p:cNvSpPr/>
          <p:nvPr/>
        </p:nvSpPr>
        <p:spPr>
          <a:xfrm>
            <a:off x="3685618" y="4914672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485964" y="25067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62289" y="5663632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857500" y="1639815"/>
            <a:ext cx="9049809" cy="33724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AutoNum type="arabicPeriod"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Darslikdagi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2-mavzuni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o‘qish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14400" indent="-914400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Daftaringizga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darslikning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914400" indent="-914400" algn="just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9-sahifasidagi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savollarga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just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javob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yozish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7200" y="2857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Mustaqil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bajarish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uchun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topshiriqlar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28977" y="1456267"/>
          <a:ext cx="11040534" cy="41622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19270"/>
                <a:gridCol w="6121264"/>
              </a:tblGrid>
              <a:tr h="77893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Arial" pitchFamily="34" charset="0"/>
                          <a:cs typeface="Arial" pitchFamily="34" charset="0"/>
                        </a:rPr>
                        <a:t>Sayyohlar</a:t>
                      </a:r>
                      <a:endParaRPr lang="ru-RU" sz="4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 smtClean="0"/>
                        <a:t>Amalga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oshirgan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baseline="0" dirty="0" err="1" smtClean="0"/>
                        <a:t>ishlari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Xristofor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Kolumb</a:t>
                      </a:r>
                      <a:endParaRPr lang="ru-RU" sz="32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148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itchFamily="34" charset="0"/>
                          <a:cs typeface="Arial" pitchFamily="34" charset="0"/>
                        </a:rPr>
                        <a:t>Amerigo</a:t>
                      </a:r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latin typeface="Arial" pitchFamily="34" charset="0"/>
                          <a:cs typeface="Arial" pitchFamily="34" charset="0"/>
                        </a:rPr>
                        <a:t>Vespuchchi</a:t>
                      </a:r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3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latin typeface="Arial" pitchFamily="34" charset="0"/>
                          <a:cs typeface="Arial" pitchFamily="34" charset="0"/>
                        </a:rPr>
                        <a:t>Vasko</a:t>
                      </a:r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latin typeface="Arial" pitchFamily="34" charset="0"/>
                          <a:cs typeface="Arial" pitchFamily="34" charset="0"/>
                        </a:rPr>
                        <a:t>da</a:t>
                      </a:r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 Gama</a:t>
                      </a:r>
                      <a:endParaRPr lang="ru-RU" sz="32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742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Arial" pitchFamily="34" charset="0"/>
                          <a:cs typeface="Arial" pitchFamily="34" charset="0"/>
                        </a:rPr>
                        <a:t>Fernan</a:t>
                      </a:r>
                      <a:r>
                        <a:rPr lang="en-US" sz="3200" b="1" dirty="0" smtClean="0">
                          <a:latin typeface="Arial" pitchFamily="34" charset="0"/>
                          <a:cs typeface="Arial" pitchFamily="34" charset="0"/>
                        </a:rPr>
                        <a:t> Magellan </a:t>
                      </a:r>
                      <a:endParaRPr lang="ru-RU" sz="3200" b="1" kern="1200" baseline="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F.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Bellinsgauzen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va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M.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Lazarevlar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07824" y="4797777"/>
            <a:ext cx="1421804" cy="18527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7200" y="2857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Mustaqil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bajarish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uchun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Прямоугольник 2"/>
          <p:cNvSpPr/>
          <p:nvPr/>
        </p:nvSpPr>
        <p:spPr>
          <a:xfrm>
            <a:off x="1709125" y="0"/>
            <a:ext cx="92213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E’tiboringiz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uchun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5400" b="1" kern="0" spc="21" dirty="0" err="1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rahmat</a:t>
            </a:r>
            <a:r>
              <a:rPr lang="en-US" sz="5400" b="1" kern="0" spc="21" dirty="0" smtClean="0">
                <a:solidFill>
                  <a:schemeClr val="bg1"/>
                </a:solidFill>
                <a:latin typeface="Arial"/>
                <a:ea typeface="+mj-ea"/>
                <a:cs typeface="Arial"/>
              </a:rPr>
              <a:t> !</a:t>
            </a:r>
            <a:endParaRPr lang="ru-RU" sz="5400" b="1" kern="0" spc="2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071585" y="1631043"/>
            <a:ext cx="7193349" cy="472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Важные открытия и изобретения первобытных людей | homs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967242"/>
            <a:ext cx="5599794" cy="2951616"/>
          </a:xfrm>
          <a:prstGeom prst="rect">
            <a:avLst/>
          </a:prstGeom>
          <a:noFill/>
        </p:spPr>
      </p:pic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40962" name="Picture 2" descr="Загадка исчезновения неандертальцев | Русская семер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2241" y="3659662"/>
            <a:ext cx="5604329" cy="299944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950857" y="1323975"/>
            <a:ext cx="59934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Inson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hayoti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bog‘liq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bo‘lgani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kishilar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qadim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zamonlardanoq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o‘zlari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yashaydigan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joy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tabiatini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yaxshi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bilishga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harakat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qilishgan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5058" name="Picture 2" descr="Почему древние люди мигрировали с юга на север? | История войны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260" y="4043477"/>
            <a:ext cx="5200197" cy="257050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INSON VA TABIAT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7789" y="1050160"/>
            <a:ext cx="8177211" cy="5773972"/>
          </a:xfrm>
          <a:prstGeom prst="rect">
            <a:avLst/>
          </a:prstGeom>
          <a:noFill/>
        </p:spPr>
      </p:pic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156181" y="1418986"/>
            <a:ext cx="37614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Keyinchalik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qayiqlar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yelkanli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kemalar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yasab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dengizlarda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000" dirty="0" smtClean="0">
                <a:latin typeface="Arial" pitchFamily="34" charset="0"/>
                <a:cs typeface="Arial" pitchFamily="34" charset="0"/>
              </a:rPr>
            </a:b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suzishgan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yangi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yerlarni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kashf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qilganlar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Borgan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joylari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tabiatini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en-US" sz="3000" dirty="0" smtClean="0">
                <a:latin typeface="Arial" pitchFamily="34" charset="0"/>
                <a:cs typeface="Arial" pitchFamily="34" charset="0"/>
              </a:rPr>
            </a:b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odamlarning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yashash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tarzini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tasvirlab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yozishgan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5300" y="0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KASHF QILINGAN YERLAR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9698" name="Picture 2" descr="Глава 1 Европа и мир в эпоху великих географических открытий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1210204"/>
            <a:ext cx="7016750" cy="516519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391401" y="1298913"/>
            <a:ext cx="4800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O‘zlari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yashaydigan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joyning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hamda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borgan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yerlarining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sodda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xaritalarini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chizishgan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Shu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yo‘l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ma’lumotlar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to‘plana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borgan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Savdo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aloqalarining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o‘sishi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harbiy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yurishlar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indent="361950"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uzoq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o‘lkalarga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sayohatlar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indent="361950"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haqidagi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bilimlarning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ko‘payishiga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yordam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bergan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1853" y="98851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CHIZILGAN ILK XARITALAR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170" name="AutoShape 2" descr="GEoGRAFi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GEoGRAFi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0050" y="5473005"/>
            <a:ext cx="11271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Miloddan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avvalgi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3-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asrda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qadimgi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yunon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olimi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Eratosfen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kattaligini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birmuncha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aniq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hisoblagan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Lzz2HnUJMAr1AZRsJ2cxVzt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49" y="1047748"/>
            <a:ext cx="3232152" cy="3232152"/>
          </a:xfrm>
          <a:prstGeom prst="rect">
            <a:avLst/>
          </a:prstGeom>
        </p:spPr>
      </p:pic>
      <p:sp>
        <p:nvSpPr>
          <p:cNvPr id="13" name="Горизонтальный свиток 12"/>
          <p:cNvSpPr/>
          <p:nvPr/>
        </p:nvSpPr>
        <p:spPr>
          <a:xfrm>
            <a:off x="302078" y="4294414"/>
            <a:ext cx="3012622" cy="1066800"/>
          </a:xfrm>
          <a:prstGeom prst="horizont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Eratosfen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i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494" y="1238248"/>
            <a:ext cx="3961406" cy="4171951"/>
          </a:xfrm>
          <a:prstGeom prst="rect">
            <a:avLst/>
          </a:prstGeom>
        </p:spPr>
      </p:pic>
      <p:pic>
        <p:nvPicPr>
          <p:cNvPr id="17" name="Рисунок 16" descr="Zq13vxXOPc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825" y="1416172"/>
            <a:ext cx="4133850" cy="407975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19180" y="0"/>
            <a:ext cx="7813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ERATOSFEN 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24177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-9022" y="195563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Dunyoning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dastlabki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xaritalaridan</a:t>
            </a:r>
            <a:r>
              <a:rPr lang="en-US" sz="4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biri</a:t>
            </a:r>
            <a:endParaRPr lang="en-US" sz="40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0" name="AutoShape 2" descr="GEoGRAFi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GEoGRAFi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476566" y="1648117"/>
            <a:ext cx="42784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Eratosfen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dunyoning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dastlabki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xaritalaridan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birini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tuzgan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xaritasida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Yevropa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Afrika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Osiyoning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g‘arbiy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qismlari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6" y="1417900"/>
            <a:ext cx="7320990" cy="498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409575" y="5244237"/>
            <a:ext cx="11449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Eratosfenning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xaritasiga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nisbatan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ancha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mukammalroq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milodiy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2-asrda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tuzgan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Unda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Yevropa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Osiyoning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qismi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hamda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Afrikaning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shimoli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3925" y="1219200"/>
            <a:ext cx="7225193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user\Desktop\Без названия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" y="1080135"/>
            <a:ext cx="3378200" cy="405384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070100" y="0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Klavdiy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Ptolemey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397327" y="4457699"/>
            <a:ext cx="3726997" cy="904875"/>
          </a:xfrm>
          <a:prstGeom prst="horizontalScroll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Klavdiy</a:t>
            </a:r>
            <a:r>
              <a:rPr lang="en-US" sz="3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Ptolemey</a:t>
            </a:r>
            <a:endParaRPr lang="ru-RU" sz="3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4337</TotalTime>
  <Words>649</Words>
  <Application>Microsoft Office PowerPoint</Application>
  <PresentationFormat>Широкоэкранный</PresentationFormat>
  <Paragraphs>156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Tahoma</vt:lpstr>
      <vt:lpstr>Times New Roman</vt:lpstr>
      <vt:lpstr>TimesNewRomanPS-BoldMT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Учетная запись Майкрософт</cp:lastModifiedBy>
  <cp:revision>647</cp:revision>
  <dcterms:created xsi:type="dcterms:W3CDTF">2020-04-09T12:18:10Z</dcterms:created>
  <dcterms:modified xsi:type="dcterms:W3CDTF">2020-09-02T05:51:52Z</dcterms:modified>
</cp:coreProperties>
</file>