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310" r:id="rId2"/>
    <p:sldId id="290" r:id="rId3"/>
    <p:sldId id="300" r:id="rId4"/>
    <p:sldId id="288" r:id="rId5"/>
    <p:sldId id="282" r:id="rId6"/>
    <p:sldId id="305" r:id="rId7"/>
    <p:sldId id="306" r:id="rId8"/>
    <p:sldId id="293" r:id="rId9"/>
    <p:sldId id="299" r:id="rId10"/>
    <p:sldId id="308" r:id="rId11"/>
    <p:sldId id="309" r:id="rId12"/>
    <p:sldId id="279" r:id="rId13"/>
    <p:sldId id="304" r:id="rId14"/>
    <p:sldId id="283" r:id="rId15"/>
    <p:sldId id="291" r:id="rId16"/>
    <p:sldId id="258" r:id="rId17"/>
    <p:sldId id="287" r:id="rId18"/>
    <p:sldId id="275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929F9F4-4A8F-4326-A1B4-22849713DDAB}" styleName="Темный стиль 1 -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Темный стиль 1 -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855" autoAdjust="0"/>
    <p:restoredTop sz="84841" autoAdjust="0"/>
  </p:normalViewPr>
  <p:slideViewPr>
    <p:cSldViewPr snapToGrid="0">
      <p:cViewPr varScale="1">
        <p:scale>
          <a:sx n="59" d="100"/>
          <a:sy n="59" d="100"/>
        </p:scale>
        <p:origin x="1428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20107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9412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510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763849" y="1927519"/>
            <a:ext cx="8072307" cy="187647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en-US" sz="6000" b="1" dirty="0" err="1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60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 papa </a:t>
            </a:r>
            <a:r>
              <a:rPr lang="en-US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cordonnier</a:t>
            </a:r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12035" y="1958239"/>
            <a:ext cx="487672" cy="154033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488558" y="289004"/>
            <a:ext cx="193051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488558" y="263819"/>
            <a:ext cx="1930509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9519700" y="608035"/>
            <a:ext cx="1899368" cy="58787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3600" b="1" spc="21" dirty="0">
                <a:solidFill>
                  <a:srgbClr val="FEFEFE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sz="3600" b="1" spc="2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3600" b="1" spc="21" dirty="0" err="1">
                <a:solidFill>
                  <a:srgbClr val="FEFEFE"/>
                </a:solidFill>
                <a:latin typeface="Arial" pitchFamily="34" charset="0"/>
                <a:cs typeface="Arial" pitchFamily="34" charset="0"/>
              </a:rPr>
              <a:t>classe</a:t>
            </a:r>
            <a:endParaRPr lang="en-US" sz="3600" b="1" spc="21" dirty="0">
              <a:solidFill>
                <a:srgbClr val="FEFEF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xmlns="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226979" y="308412"/>
            <a:ext cx="8036292" cy="104687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6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6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 Fran</a:t>
            </a:r>
            <a:r>
              <a:rPr lang="fr-FR" sz="6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ç</a:t>
            </a:r>
            <a:r>
              <a:rPr lang="en-US" sz="6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ais</a:t>
            </a:r>
            <a:endParaRPr lang="en-US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12035" y="3914431"/>
            <a:ext cx="487672" cy="154033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9560" y="3077957"/>
            <a:ext cx="3449507" cy="2787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9557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7" t="21784" r="10937" b="46864"/>
          <a:stretch/>
        </p:blipFill>
        <p:spPr bwMode="auto">
          <a:xfrm>
            <a:off x="1645920" y="1075861"/>
            <a:ext cx="8961120" cy="4240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3206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405"/>
          <a:stretch/>
        </p:blipFill>
        <p:spPr bwMode="auto">
          <a:xfrm>
            <a:off x="2479040" y="1013460"/>
            <a:ext cx="7091680" cy="5148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4752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3390" y="707527"/>
            <a:ext cx="9168714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1" dirty="0"/>
          </a:p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aller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bormoq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kelmoq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arriver-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kelmoq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jo‘nab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ketmoq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Entrer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kirmoq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sortir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chiqmoq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Monter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chiqmoq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descendre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-tushmoq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Rester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qolmoq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tomber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yiqilmoq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Naitre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tug‘ilmoq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mourir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o‘lmoq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921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7635190"/>
              </p:ext>
            </p:extLst>
          </p:nvPr>
        </p:nvGraphicFramePr>
        <p:xfrm>
          <a:off x="891727" y="1047750"/>
          <a:ext cx="10382252" cy="5596890"/>
        </p:xfrm>
        <a:graphic>
          <a:graphicData uri="http://schemas.openxmlformats.org/drawingml/2006/table">
            <a:tbl>
              <a:tblPr/>
              <a:tblGrid>
                <a:gridCol w="259556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9556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9556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59556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77142">
                <a:tc gridSpan="4"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parler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0F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7142"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Forme</a:t>
                      </a: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affirmative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Forme</a:t>
                      </a: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négative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85476">
                <a:tc>
                  <a:txBody>
                    <a:bodyPr/>
                    <a:lstStyle/>
                    <a:p>
                      <a:r>
                        <a:rPr lang="fr-FR" sz="28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j'ai parlé</a:t>
                      </a:r>
                      <a:br>
                        <a:rPr lang="fr-FR" sz="28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fr-FR" sz="28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tu as parlé</a:t>
                      </a:r>
                      <a:br>
                        <a:rPr lang="fr-FR" sz="28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fr-FR" sz="28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il a parlé</a:t>
                      </a: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nous avons parlé</a:t>
                      </a:r>
                      <a:br>
                        <a:rPr lang="fr-FR" sz="280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fr-FR" sz="280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vous avez parlé</a:t>
                      </a:r>
                      <a:br>
                        <a:rPr lang="fr-FR" sz="280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fr-FR" sz="280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ils ont parlé</a:t>
                      </a: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je n'ai pas parlé</a:t>
                      </a:r>
                      <a:br>
                        <a:rPr lang="fr-FR" sz="28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fr-FR" sz="28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tu n'as pas parlé</a:t>
                      </a:r>
                      <a:br>
                        <a:rPr lang="fr-FR" sz="28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fr-FR" sz="28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il n'a pas parlé</a:t>
                      </a: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nous n'avons pas parlé</a:t>
                      </a:r>
                      <a:br>
                        <a:rPr lang="fr-FR" sz="280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fr-FR" sz="280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vous n'avez pas parlé</a:t>
                      </a:r>
                      <a:br>
                        <a:rPr lang="fr-FR" sz="280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fr-FR" sz="280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ils n'ont pas parlé</a:t>
                      </a: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77142">
                <a:tc gridSpan="4"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Forme</a:t>
                      </a: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interrogative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185476">
                <a:tc gridSpan="2">
                  <a:txBody>
                    <a:bodyPr/>
                    <a:lstStyle/>
                    <a:p>
                      <a:r>
                        <a:rPr lang="fr-FR" sz="28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ai-je parlé?</a:t>
                      </a:r>
                      <a:br>
                        <a:rPr lang="fr-FR" sz="28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fr-FR" sz="28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as-tu parlé?</a:t>
                      </a:r>
                      <a:br>
                        <a:rPr lang="fr-FR" sz="28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fr-FR" sz="28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a-t-il parlé?</a:t>
                      </a: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fr-FR" sz="28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avons-nous parlé?</a:t>
                      </a:r>
                      <a:br>
                        <a:rPr lang="fr-FR" sz="28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fr-FR" sz="28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avez-vous parlé?</a:t>
                      </a:r>
                      <a:br>
                        <a:rPr lang="fr-FR" sz="28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fr-FR" sz="28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ont-ils parlé?</a:t>
                      </a: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3354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6933672"/>
              </p:ext>
            </p:extLst>
          </p:nvPr>
        </p:nvGraphicFramePr>
        <p:xfrm>
          <a:off x="838200" y="1361440"/>
          <a:ext cx="10515600" cy="5040630"/>
        </p:xfrm>
        <a:graphic>
          <a:graphicData uri="http://schemas.openxmlformats.org/drawingml/2006/table">
            <a:tbl>
              <a:tblPr/>
              <a:tblGrid>
                <a:gridCol w="5257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97840">
                <a:tc gridSpan="2"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entrer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0F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80132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Forme</a:t>
                      </a: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affirmative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Forme</a:t>
                      </a: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négative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31225">
                <a:tc>
                  <a:txBody>
                    <a:bodyPr/>
                    <a:lstStyle/>
                    <a:p>
                      <a:r>
                        <a:rPr lang="fr-FR" sz="280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je suis entré (-e)</a:t>
                      </a:r>
                      <a:br>
                        <a:rPr lang="fr-FR" sz="280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fr-FR" sz="280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tu es entré (-e)</a:t>
                      </a:r>
                      <a:br>
                        <a:rPr lang="fr-FR" sz="280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fr-FR" sz="280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il est entrê</a:t>
                      </a:r>
                      <a:br>
                        <a:rPr lang="fr-FR" sz="280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fr-FR" sz="280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elle est entrêe</a:t>
                      </a:r>
                      <a:br>
                        <a:rPr lang="fr-FR" sz="280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fr-FR" sz="280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nous sommes entrês (-es)</a:t>
                      </a:r>
                      <a:br>
                        <a:rPr lang="fr-FR" sz="280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fr-FR" sz="280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vous etes entrês (-es)</a:t>
                      </a:r>
                      <a:br>
                        <a:rPr lang="fr-FR" sz="280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fr-FR" sz="280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ils sont entrês</a:t>
                      </a:r>
                      <a:br>
                        <a:rPr lang="fr-FR" sz="280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fr-FR" sz="280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elles sont entrêes</a:t>
                      </a:r>
                      <a:br>
                        <a:rPr lang="fr-FR" sz="280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endParaRPr lang="fr-FR" sz="280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je ne suis pas entrê (-e)</a:t>
                      </a:r>
                      <a:br>
                        <a:rPr lang="fr-FR" sz="28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fr-FR" sz="28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tu n'es pas entrê (-e)</a:t>
                      </a:r>
                      <a:br>
                        <a:rPr lang="fr-FR" sz="28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fr-FR" sz="28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il n'est pas entrê</a:t>
                      </a:r>
                      <a:br>
                        <a:rPr lang="fr-FR" sz="28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fr-FR" sz="28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elle n'est pas entrêe</a:t>
                      </a:r>
                      <a:br>
                        <a:rPr lang="fr-FR" sz="28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fr-FR" sz="28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nous ne sommes pas entrês (-es)</a:t>
                      </a:r>
                      <a:br>
                        <a:rPr lang="fr-FR" sz="28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fr-FR" sz="28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vous n'etes pas entrês (-es)</a:t>
                      </a:r>
                      <a:br>
                        <a:rPr lang="fr-FR" sz="28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fr-FR" sz="28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ils ne sont pas entrês</a:t>
                      </a:r>
                      <a:br>
                        <a:rPr lang="fr-FR" sz="28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fr-FR" sz="28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elles ne sont pas entrêes</a:t>
                      </a: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8688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2100159"/>
              </p:ext>
            </p:extLst>
          </p:nvPr>
        </p:nvGraphicFramePr>
        <p:xfrm>
          <a:off x="1086244" y="1069340"/>
          <a:ext cx="10515600" cy="4221480"/>
        </p:xfrm>
        <a:graphic>
          <a:graphicData uri="http://schemas.openxmlformats.org/drawingml/2006/table">
            <a:tbl>
              <a:tblPr/>
              <a:tblGrid>
                <a:gridCol w="26289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0">
                <a:tc gridSpan="4"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Forme</a:t>
                      </a: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interrogative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r>
                        <a:rPr lang="fr-FR" sz="28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suis-je entré (-e)?</a:t>
                      </a:r>
                      <a:br>
                        <a:rPr lang="fr-FR" sz="28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fr-FR" sz="28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es-tu entré (-e)?</a:t>
                      </a:r>
                      <a:br>
                        <a:rPr lang="fr-FR" sz="28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fr-FR" sz="28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est-il entré?</a:t>
                      </a:r>
                      <a:br>
                        <a:rPr lang="fr-FR" sz="28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fr-FR" sz="28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est-elle entrée?</a:t>
                      </a: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fr-FR" sz="28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sommes-nous entrés (-es)?</a:t>
                      </a:r>
                      <a:br>
                        <a:rPr lang="fr-FR" sz="28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fr-FR" sz="28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êtes-vous entrés (-es)?</a:t>
                      </a:r>
                      <a:br>
                        <a:rPr lang="fr-FR" sz="28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fr-FR" sz="28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sont-ils entrés?</a:t>
                      </a:r>
                      <a:br>
                        <a:rPr lang="fr-FR" sz="28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fr-FR" sz="28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sont-elles entrées?</a:t>
                      </a: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avoir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0F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être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0F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j'ai eu</a:t>
                      </a:r>
                      <a:br>
                        <a:rPr lang="en-US" sz="280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tu as eu</a:t>
                      </a:r>
                      <a:br>
                        <a:rPr lang="en-US" sz="280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il a eu</a:t>
                      </a: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nous avons eu</a:t>
                      </a:r>
                      <a:br>
                        <a:rPr lang="fr-FR" sz="280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fr-FR" sz="280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vous avez eu</a:t>
                      </a:r>
                      <a:br>
                        <a:rPr lang="fr-FR" sz="280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fr-FR" sz="280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ils ont eu</a:t>
                      </a: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j'ai été</a:t>
                      </a:r>
                      <a:br>
                        <a:rPr lang="fr-FR" sz="28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fr-FR" sz="28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tu as été</a:t>
                      </a:r>
                      <a:br>
                        <a:rPr lang="fr-FR" sz="28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fr-FR" sz="28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il a été</a:t>
                      </a: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nous avons été</a:t>
                      </a:r>
                      <a:br>
                        <a:rPr lang="fr-FR" sz="28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fr-FR" sz="28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vous avez été</a:t>
                      </a:r>
                      <a:br>
                        <a:rPr lang="fr-FR" sz="28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fr-FR" sz="28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ils ont été</a:t>
                      </a: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99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020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80" y="-1"/>
            <a:ext cx="11986419" cy="6740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789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7"/>
          <p:cNvSpPr>
            <a:spLocks noGrp="1"/>
          </p:cNvSpPr>
          <p:nvPr>
            <p:ph type="title"/>
          </p:nvPr>
        </p:nvSpPr>
        <p:spPr>
          <a:xfrm>
            <a:off x="-1" y="0"/>
            <a:ext cx="12192001" cy="1332411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Devoir:</a:t>
            </a:r>
            <a:r>
              <a:rPr lang="en-US" sz="7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7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Текст 18"/>
          <p:cNvSpPr>
            <a:spLocks noGrp="1"/>
          </p:cNvSpPr>
          <p:nvPr/>
        </p:nvSpPr>
        <p:spPr>
          <a:xfrm>
            <a:off x="371056" y="1810678"/>
            <a:ext cx="11449889" cy="32366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0" indent="-914400">
              <a:buAutoNum type="arabicPeriod"/>
            </a:pPr>
            <a:r>
              <a:rPr lang="fr-FR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Faire l’activité 4,5 à la page </a:t>
            </a:r>
            <a:r>
              <a:rPr lang="fr-FR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26.</a:t>
            </a:r>
            <a:endParaRPr lang="fr-FR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indent="-914400">
              <a:buFont typeface="Arial" panose="020B0604020202020204" pitchFamily="34" charset="0"/>
              <a:buAutoNum type="arabicPeriod"/>
            </a:pPr>
            <a:r>
              <a:rPr lang="en-US" sz="4800" b="1" dirty="0" err="1">
                <a:solidFill>
                  <a:srgbClr val="002060"/>
                </a:solidFill>
              </a:rPr>
              <a:t>Repondez</a:t>
            </a:r>
            <a:r>
              <a:rPr lang="en-US" sz="4800" b="1" dirty="0">
                <a:solidFill>
                  <a:srgbClr val="002060"/>
                </a:solidFill>
              </a:rPr>
              <a:t> aux </a:t>
            </a:r>
            <a:r>
              <a:rPr lang="en-US" sz="4800" b="1" dirty="0" smtClean="0">
                <a:solidFill>
                  <a:srgbClr val="002060"/>
                </a:solidFill>
              </a:rPr>
              <a:t>questions.</a:t>
            </a:r>
            <a:endParaRPr lang="fr-FR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indent="-914400">
              <a:buAutoNum type="arabicPeriod"/>
            </a:pPr>
            <a:endParaRPr lang="en-US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ru-RU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86" b="25429"/>
          <a:stretch/>
        </p:blipFill>
        <p:spPr bwMode="auto">
          <a:xfrm>
            <a:off x="6450724" y="3261044"/>
            <a:ext cx="5176837" cy="33131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3201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3175"/>
            <a:ext cx="121935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756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6" t="28515" r="16562" b="39042"/>
          <a:stretch/>
        </p:blipFill>
        <p:spPr bwMode="auto">
          <a:xfrm>
            <a:off x="339616" y="2289430"/>
            <a:ext cx="11345176" cy="4234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59" t="63375" r="40255" b="2817"/>
          <a:stretch/>
        </p:blipFill>
        <p:spPr bwMode="auto">
          <a:xfrm>
            <a:off x="339616" y="5480932"/>
            <a:ext cx="4615443" cy="1377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091312" y="977205"/>
            <a:ext cx="676999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 papa </a:t>
            </a:r>
            <a:r>
              <a:rPr lang="en-US" sz="4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</a:t>
            </a:r>
            <a:r>
              <a:rPr 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cordonnier</a:t>
            </a:r>
            <a:r>
              <a:rPr 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6559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53" r="2344" b="19727"/>
          <a:stretch/>
        </p:blipFill>
        <p:spPr bwMode="auto">
          <a:xfrm>
            <a:off x="285750" y="1312905"/>
            <a:ext cx="11906250" cy="520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485900"/>
            <a:ext cx="1247775" cy="827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898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96"/>
          <a:stretch/>
        </p:blipFill>
        <p:spPr bwMode="auto">
          <a:xfrm>
            <a:off x="5813585" y="2533650"/>
            <a:ext cx="6378415" cy="4324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1409237"/>
            <a:ext cx="8218606" cy="3181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044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36" r="15311" b="7449"/>
          <a:stretch/>
        </p:blipFill>
        <p:spPr bwMode="auto">
          <a:xfrm>
            <a:off x="7555785" y="3588856"/>
            <a:ext cx="4636215" cy="3238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2" name="Picture 14" descr="Learn A To Z | ABCD for Kids | ABC Alphabets for Children | ABCD Song | A B  C D For Toddlers - YouTub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086" t="3056" r="3725" b="78055"/>
          <a:stretch/>
        </p:blipFill>
        <p:spPr bwMode="auto">
          <a:xfrm>
            <a:off x="6489044" y="2828017"/>
            <a:ext cx="586415" cy="760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4" t="21373" r="41779" b="53104"/>
          <a:stretch/>
        </p:blipFill>
        <p:spPr bwMode="auto">
          <a:xfrm>
            <a:off x="247650" y="1045457"/>
            <a:ext cx="8782050" cy="3565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5676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4" y="1323976"/>
            <a:ext cx="11332273" cy="3209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4413" y="4343400"/>
            <a:ext cx="2200275" cy="2295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56510" r="25000" b="21745"/>
          <a:stretch/>
        </p:blipFill>
        <p:spPr bwMode="auto">
          <a:xfrm>
            <a:off x="10095261" y="4284662"/>
            <a:ext cx="550068" cy="498475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2181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5387" y="1419225"/>
            <a:ext cx="3376613" cy="5402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9225"/>
            <a:ext cx="9544050" cy="3151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12" r="57910" b="77690"/>
          <a:stretch/>
        </p:blipFill>
        <p:spPr bwMode="auto">
          <a:xfrm>
            <a:off x="11369040" y="1337945"/>
            <a:ext cx="822960" cy="805436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50844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14" y="1132364"/>
            <a:ext cx="658971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964" y="2062300"/>
            <a:ext cx="5474366" cy="43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2597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0618" y="1049758"/>
            <a:ext cx="10515600" cy="4351338"/>
          </a:xfrm>
        </p:spPr>
        <p:txBody>
          <a:bodyPr>
            <a:noAutofit/>
          </a:bodyPr>
          <a:lstStyle/>
          <a:p>
            <a:pPr algn="just"/>
            <a:r>
              <a:rPr lang="fr-FR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Passé </a:t>
            </a:r>
            <a:r>
              <a:rPr lang="fr-FR" sz="4000" b="1" dirty="0">
                <a:latin typeface="Arial" panose="020B0604020202020204" pitchFamily="34" charset="0"/>
                <a:cs typeface="Arial" panose="020B0604020202020204" pitchFamily="34" charset="0"/>
              </a:rPr>
              <a:t>Composé en français est un temps complexe, dans la formation duquel interviennent deux verbes - auxiliaire (avoir - avoir ou être - être) et sémantique (verbe conjugué), à partir duquel se forme le participe passé (participe passé).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4983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653</TotalTime>
  <Words>179</Words>
  <Application>Microsoft Office PowerPoint</Application>
  <PresentationFormat>Широкоэкранный</PresentationFormat>
  <Paragraphs>47</Paragraphs>
  <Slides>18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Arial</vt:lpstr>
      <vt:lpstr>Calibri</vt:lpstr>
      <vt:lpstr>Calibri Light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Devoir: 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Учетная запись Майкрософт</cp:lastModifiedBy>
  <cp:revision>64</cp:revision>
  <dcterms:created xsi:type="dcterms:W3CDTF">2020-09-24T15:27:08Z</dcterms:created>
  <dcterms:modified xsi:type="dcterms:W3CDTF">2021-02-26T06:49:12Z</dcterms:modified>
</cp:coreProperties>
</file>