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3" r:id="rId2"/>
    <p:sldId id="290" r:id="rId3"/>
    <p:sldId id="300" r:id="rId4"/>
    <p:sldId id="288" r:id="rId5"/>
    <p:sldId id="310" r:id="rId6"/>
    <p:sldId id="305" r:id="rId7"/>
    <p:sldId id="306" r:id="rId8"/>
    <p:sldId id="293" r:id="rId9"/>
    <p:sldId id="299" r:id="rId10"/>
    <p:sldId id="311" r:id="rId11"/>
    <p:sldId id="308" r:id="rId12"/>
    <p:sldId id="309" r:id="rId13"/>
    <p:sldId id="279" r:id="rId14"/>
    <p:sldId id="312" r:id="rId15"/>
    <p:sldId id="302" r:id="rId16"/>
    <p:sldId id="258" r:id="rId17"/>
    <p:sldId id="287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55" autoAdjust="0"/>
    <p:restoredTop sz="84841" autoAdjust="0"/>
  </p:normalViewPr>
  <p:slideViewPr>
    <p:cSldViewPr snapToGrid="0">
      <p:cViewPr varScale="1">
        <p:scale>
          <a:sx n="55" d="100"/>
          <a:sy n="55" d="100"/>
        </p:scale>
        <p:origin x="134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1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63948" y="1928650"/>
            <a:ext cx="10560643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en-US" sz="6000" b="1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France </a:t>
            </a:r>
            <a:r>
              <a:rPr lang="fr-FR" sz="6000" dirty="0"/>
              <a:t>	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2035" y="1958239"/>
            <a:ext cx="487672" cy="1540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488558" y="289004"/>
            <a:ext cx="193051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488558" y="263819"/>
            <a:ext cx="1930509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519700" y="608035"/>
            <a:ext cx="1899368" cy="58787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3600" b="1" spc="21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3600" b="1" spc="2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spc="21" dirty="0" err="1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classe</a:t>
            </a:r>
            <a:endParaRPr lang="en-US" sz="3600" b="1" spc="2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226979" y="308412"/>
            <a:ext cx="8036292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2035" y="3914431"/>
            <a:ext cx="487672" cy="1540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42" y="2966627"/>
            <a:ext cx="4581255" cy="343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9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3" b="17699"/>
          <a:stretch/>
        </p:blipFill>
        <p:spPr bwMode="auto">
          <a:xfrm>
            <a:off x="1176338" y="1009649"/>
            <a:ext cx="9686163" cy="571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138" y="1274807"/>
            <a:ext cx="114142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livre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 </a:t>
            </a:r>
            <a:r>
              <a:rPr lang="en-US" sz="60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quel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livre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6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règle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quelle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règle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6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cadeaux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 </a:t>
            </a:r>
            <a:r>
              <a:rPr lang="en-US" sz="60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quels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cadeaux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6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fautes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quelles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fautes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fontAlgn="base"/>
            <a:endParaRPr lang="en-US" sz="3600" dirty="0">
              <a:solidFill>
                <a:srgbClr val="333333"/>
              </a:solidFill>
              <a:latin typeface="Roboto"/>
            </a:endParaRPr>
          </a:p>
          <a:p>
            <a:pPr fontAlgn="base"/>
            <a:r>
              <a:rPr lang="en-US" sz="3600" dirty="0">
                <a:solidFill>
                  <a:srgbClr val="333333"/>
                </a:solidFill>
                <a:latin typeface="Roboto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3320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5603" y="1352547"/>
            <a:ext cx="116073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b="1" dirty="0" err="1">
                <a:solidFill>
                  <a:srgbClr val="002060"/>
                </a:solidFill>
                <a:latin typeface="arial"/>
              </a:rPr>
              <a:t>Vous</a:t>
            </a:r>
            <a:r>
              <a:rPr lang="en-US" sz="4800" b="1" dirty="0">
                <a:solidFill>
                  <a:srgbClr val="002060"/>
                </a:solidFill>
                <a:latin typeface="arial"/>
              </a:rPr>
              <a:t> </a:t>
            </a:r>
            <a:r>
              <a:rPr lang="en-US" sz="4800" b="1" dirty="0" err="1">
                <a:solidFill>
                  <a:srgbClr val="002060"/>
                </a:solidFill>
                <a:latin typeface="arial"/>
              </a:rPr>
              <a:t>l’avez</a:t>
            </a:r>
            <a:r>
              <a:rPr lang="en-US" sz="4800" b="1" dirty="0">
                <a:solidFill>
                  <a:srgbClr val="002060"/>
                </a:solidFill>
                <a:latin typeface="arial"/>
              </a:rPr>
              <a:t>-vu? </a:t>
            </a:r>
            <a:r>
              <a:rPr lang="en-US" sz="4800" b="1" i="1" dirty="0" err="1">
                <a:solidFill>
                  <a:srgbClr val="002060"/>
                </a:solidFill>
                <a:latin typeface="arial"/>
              </a:rPr>
              <a:t>Quel</a:t>
            </a:r>
            <a:r>
              <a:rPr lang="en-US" sz="4800" b="1" dirty="0">
                <a:solidFill>
                  <a:srgbClr val="002060"/>
                </a:solidFill>
                <a:latin typeface="arial"/>
              </a:rPr>
              <a:t> </a:t>
            </a:r>
            <a:r>
              <a:rPr lang="en-US" sz="4800" b="1" dirty="0" err="1">
                <a:solidFill>
                  <a:srgbClr val="002060"/>
                </a:solidFill>
                <a:latin typeface="arial"/>
              </a:rPr>
              <a:t>homme</a:t>
            </a:r>
            <a:r>
              <a:rPr lang="en-US" sz="48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</a:rPr>
              <a:t>est-ce</a:t>
            </a:r>
            <a:r>
              <a:rPr lang="en-US" sz="4800" b="1" dirty="0">
                <a:solidFill>
                  <a:srgbClr val="002060"/>
                </a:solidFill>
                <a:latin typeface="arial"/>
              </a:rPr>
              <a:t>?–</a:t>
            </a:r>
            <a:r>
              <a:rPr lang="ru-RU" sz="48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arial"/>
              </a:rPr>
              <a:t>C’est</a:t>
            </a:r>
            <a:r>
              <a:rPr lang="en-US" sz="4800" b="1" i="1" dirty="0">
                <a:solidFill>
                  <a:srgbClr val="7030A0"/>
                </a:solidFill>
                <a:latin typeface="arial"/>
              </a:rPr>
              <a:t> un grand blond aux </a:t>
            </a:r>
            <a:r>
              <a:rPr lang="en-US" sz="4800" b="1" i="1" dirty="0" err="1">
                <a:solidFill>
                  <a:srgbClr val="7030A0"/>
                </a:solidFill>
                <a:latin typeface="arial"/>
              </a:rPr>
              <a:t>yeux</a:t>
            </a:r>
            <a:r>
              <a:rPr lang="en-US" sz="4800" b="1" i="1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arial"/>
              </a:rPr>
              <a:t>clairs</a:t>
            </a:r>
            <a:r>
              <a:rPr lang="en-US" sz="4800" b="1" i="1" dirty="0">
                <a:solidFill>
                  <a:srgbClr val="7030A0"/>
                </a:solidFill>
                <a:latin typeface="arial"/>
              </a:rPr>
              <a:t>, </a:t>
            </a:r>
            <a:r>
              <a:rPr lang="en-US" sz="4800" b="1" i="1" dirty="0" err="1">
                <a:solidFill>
                  <a:srgbClr val="7030A0"/>
                </a:solidFill>
                <a:latin typeface="arial"/>
              </a:rPr>
              <a:t>gai</a:t>
            </a:r>
            <a:r>
              <a:rPr lang="en-US" sz="4800" b="1" i="1" dirty="0">
                <a:solidFill>
                  <a:srgbClr val="7030A0"/>
                </a:solidFill>
                <a:latin typeface="arial"/>
              </a:rPr>
              <a:t> et </a:t>
            </a:r>
            <a:r>
              <a:rPr lang="en-US" sz="4800" b="1" i="1" dirty="0" err="1">
                <a:solidFill>
                  <a:srgbClr val="7030A0"/>
                </a:solidFill>
                <a:latin typeface="arial"/>
              </a:rPr>
              <a:t>vif</a:t>
            </a:r>
            <a:r>
              <a:rPr lang="en-US" sz="4800" b="1" dirty="0">
                <a:solidFill>
                  <a:srgbClr val="7030A0"/>
                </a:solidFill>
                <a:latin typeface="arial"/>
              </a:rPr>
              <a:t>. </a:t>
            </a:r>
            <a:r>
              <a:rPr lang="ru-RU" sz="4800" b="1" dirty="0">
                <a:solidFill>
                  <a:srgbClr val="002060"/>
                </a:solidFill>
                <a:latin typeface="Roboto"/>
              </a:rPr>
              <a:t> </a:t>
            </a:r>
          </a:p>
          <a:p>
            <a:pPr fontAlgn="base"/>
            <a:r>
              <a:rPr lang="en-US" sz="4800" b="1" i="1" dirty="0" err="1">
                <a:solidFill>
                  <a:srgbClr val="002060"/>
                </a:solidFill>
                <a:latin typeface="arial"/>
              </a:rPr>
              <a:t>Quel</a:t>
            </a:r>
            <a:r>
              <a:rPr lang="en-US" sz="4800" b="1" dirty="0">
                <a:solidFill>
                  <a:srgbClr val="002060"/>
                </a:solidFill>
                <a:latin typeface="arial"/>
              </a:rPr>
              <a:t> </a:t>
            </a:r>
            <a:r>
              <a:rPr lang="en-US" sz="4800" b="1" dirty="0" err="1">
                <a:solidFill>
                  <a:srgbClr val="002060"/>
                </a:solidFill>
                <a:latin typeface="arial"/>
              </a:rPr>
              <a:t>est</a:t>
            </a:r>
            <a:r>
              <a:rPr lang="en-US" sz="48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</a:rPr>
              <a:t>cet</a:t>
            </a:r>
            <a:r>
              <a:rPr lang="en-US" sz="4800" b="1" i="1" dirty="0">
                <a:solidFill>
                  <a:srgbClr val="002060"/>
                </a:solidFill>
                <a:latin typeface="arial"/>
              </a:rPr>
              <a:t> </a:t>
            </a:r>
            <a:r>
              <a:rPr lang="en-US" sz="4800" b="1" i="1" dirty="0" err="1">
                <a:solidFill>
                  <a:srgbClr val="002060"/>
                </a:solidFill>
                <a:latin typeface="arial"/>
              </a:rPr>
              <a:t>homme</a:t>
            </a:r>
            <a:r>
              <a:rPr lang="en-US" sz="4800" b="1" dirty="0">
                <a:solidFill>
                  <a:srgbClr val="002060"/>
                </a:solidFill>
                <a:latin typeface="arial"/>
              </a:rPr>
              <a:t> qui </a:t>
            </a:r>
            <a:r>
              <a:rPr lang="en-US" sz="4800" b="1" dirty="0" err="1">
                <a:solidFill>
                  <a:srgbClr val="002060"/>
                </a:solidFill>
                <a:latin typeface="arial"/>
              </a:rPr>
              <a:t>vous</a:t>
            </a:r>
            <a:r>
              <a:rPr lang="en-US" sz="4800" b="1" dirty="0">
                <a:solidFill>
                  <a:srgbClr val="002060"/>
                </a:solidFill>
                <a:latin typeface="arial"/>
              </a:rPr>
              <a:t> attend? – </a:t>
            </a:r>
            <a:r>
              <a:rPr lang="en-US" sz="4800" b="1" dirty="0" err="1">
                <a:solidFill>
                  <a:srgbClr val="7030A0"/>
                </a:solidFill>
                <a:latin typeface="arial"/>
              </a:rPr>
              <a:t>C’est</a:t>
            </a:r>
            <a:r>
              <a:rPr lang="en-US" sz="4800" b="1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arial"/>
              </a:rPr>
              <a:t>mon</a:t>
            </a:r>
            <a:r>
              <a:rPr lang="en-US" sz="4800" b="1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arial"/>
              </a:rPr>
              <a:t>père</a:t>
            </a:r>
            <a:r>
              <a:rPr lang="en-US" sz="4800" b="1" dirty="0">
                <a:solidFill>
                  <a:srgbClr val="002060"/>
                </a:solidFill>
                <a:latin typeface="arial"/>
              </a:rPr>
              <a:t>. </a:t>
            </a:r>
            <a:endParaRPr lang="ru-RU" sz="4800" b="1" i="0" dirty="0">
              <a:solidFill>
                <a:srgbClr val="00206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147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0262" y="1123950"/>
            <a:ext cx="114142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pronom quel est toujours utilisé lorsqu'il s'agit d'une phrase française.</a:t>
            </a:r>
          </a:p>
          <a:p>
            <a:pPr fontAlgn="base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fontAlgn="base"/>
            <a:r>
              <a:rPr lang="ru-RU" sz="4000" i="1" dirty="0" err="1">
                <a:latin typeface="Arial" pitchFamily="34" charset="0"/>
                <a:cs typeface="Arial" pitchFamily="34" charset="0"/>
              </a:rPr>
              <a:t>Quel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temps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fait-il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? —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Ob-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havo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fontAlgn="base"/>
            <a:r>
              <a:rPr lang="ru-RU" sz="4000" i="1" dirty="0" err="1">
                <a:latin typeface="Arial" pitchFamily="34" charset="0"/>
                <a:cs typeface="Arial" pitchFamily="34" charset="0"/>
              </a:rPr>
              <a:t>Quelle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heure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est-il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? — 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Soat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nechida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fontAlgn="base"/>
            <a:r>
              <a:rPr lang="ru-RU" sz="4000" i="1" dirty="0" err="1">
                <a:latin typeface="Arial" pitchFamily="34" charset="0"/>
                <a:cs typeface="Arial" pitchFamily="34" charset="0"/>
              </a:rPr>
              <a:t>Quelles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sont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mes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fonctions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? — 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Mening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majburiyatlarim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fontAlgn="base"/>
            <a:r>
              <a:rPr lang="ru-RU" sz="4000" i="1" dirty="0" err="1">
                <a:latin typeface="Arial" pitchFamily="34" charset="0"/>
                <a:cs typeface="Arial" pitchFamily="34" charset="0"/>
              </a:rPr>
              <a:t>Quel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sont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ces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livres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? —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Bu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kitoblar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92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" b="12232"/>
          <a:stretch/>
        </p:blipFill>
        <p:spPr bwMode="auto">
          <a:xfrm>
            <a:off x="1047749" y="1017442"/>
            <a:ext cx="10144125" cy="584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7250" y="1292225"/>
            <a:ext cx="10515600" cy="435133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fr-FR" sz="4800" dirty="0">
              <a:solidFill>
                <a:srgbClr val="FF0000"/>
              </a:solidFill>
              <a:latin typeface="Roboto"/>
            </a:endParaRPr>
          </a:p>
          <a:p>
            <a:pPr marL="0" indent="0" fontAlgn="base">
              <a:buNone/>
            </a:pPr>
            <a:r>
              <a:rPr lang="ru-RU" sz="4800" dirty="0" err="1">
                <a:solidFill>
                  <a:srgbClr val="002060"/>
                </a:solidFill>
                <a:latin typeface="arial"/>
              </a:rPr>
              <a:t>Quelle</a:t>
            </a:r>
            <a:r>
              <a:rPr lang="ru-RU" sz="4800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arial"/>
              </a:rPr>
              <a:t>beauté</a:t>
            </a:r>
            <a:r>
              <a:rPr lang="ru-RU" sz="4800" dirty="0">
                <a:solidFill>
                  <a:srgbClr val="002060"/>
                </a:solidFill>
                <a:latin typeface="arial"/>
              </a:rPr>
              <a:t>! – </a:t>
            </a:r>
            <a:r>
              <a:rPr lang="en-US" sz="4800" dirty="0" err="1">
                <a:solidFill>
                  <a:srgbClr val="002060"/>
                </a:solidFill>
                <a:latin typeface="arial"/>
              </a:rPr>
              <a:t>Qanday</a:t>
            </a:r>
            <a:r>
              <a:rPr lang="en-US" sz="4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/>
              </a:rPr>
              <a:t>go‘zal</a:t>
            </a:r>
            <a:r>
              <a:rPr lang="ru-RU" sz="4800" dirty="0">
                <a:solidFill>
                  <a:srgbClr val="002060"/>
                </a:solidFill>
                <a:latin typeface="arial"/>
              </a:rPr>
              <a:t>! </a:t>
            </a:r>
            <a:endParaRPr lang="en-US" sz="4800" dirty="0">
              <a:solidFill>
                <a:srgbClr val="002060"/>
              </a:solidFill>
              <a:latin typeface="arial"/>
            </a:endParaRPr>
          </a:p>
          <a:p>
            <a:pPr marL="0" indent="0" fontAlgn="base">
              <a:buNone/>
            </a:pPr>
            <a:endParaRPr lang="en-US" sz="4800" dirty="0">
              <a:solidFill>
                <a:srgbClr val="002060"/>
              </a:solidFill>
              <a:latin typeface="arial"/>
            </a:endParaRPr>
          </a:p>
          <a:p>
            <a:pPr marL="0" indent="0" fontAlgn="base">
              <a:buNone/>
            </a:pPr>
            <a:r>
              <a:rPr lang="ru-RU" sz="4800" dirty="0" err="1">
                <a:solidFill>
                  <a:srgbClr val="002060"/>
                </a:solidFill>
                <a:latin typeface="arial"/>
              </a:rPr>
              <a:t>Quel</a:t>
            </a:r>
            <a:r>
              <a:rPr lang="ru-RU" sz="4800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arial"/>
              </a:rPr>
              <a:t>malheur</a:t>
            </a:r>
            <a:r>
              <a:rPr lang="ru-RU" sz="4800" dirty="0">
                <a:solidFill>
                  <a:srgbClr val="002060"/>
                </a:solidFill>
                <a:latin typeface="arial"/>
              </a:rPr>
              <a:t>! – </a:t>
            </a:r>
            <a:r>
              <a:rPr lang="en-US" sz="4800" dirty="0" err="1">
                <a:solidFill>
                  <a:srgbClr val="002060"/>
                </a:solidFill>
                <a:latin typeface="arial"/>
              </a:rPr>
              <a:t>Qanday</a:t>
            </a:r>
            <a:r>
              <a:rPr lang="en-US" sz="4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/>
              </a:rPr>
              <a:t>baxtsiz</a:t>
            </a:r>
            <a:r>
              <a:rPr lang="en-US" sz="4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/>
              </a:rPr>
              <a:t>hodisa</a:t>
            </a:r>
            <a:r>
              <a:rPr lang="en-US" sz="4800" dirty="0">
                <a:solidFill>
                  <a:srgbClr val="002060"/>
                </a:solidFill>
                <a:latin typeface="arial"/>
              </a:rPr>
              <a:t>!</a:t>
            </a:r>
            <a:endParaRPr lang="ru-RU" sz="4800" dirty="0">
              <a:solidFill>
                <a:srgbClr val="002060"/>
              </a:solidFill>
              <a:latin typeface="Roboto"/>
            </a:endParaRPr>
          </a:p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010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7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3241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18"/>
          <p:cNvSpPr>
            <a:spLocks noGrp="1"/>
          </p:cNvSpPr>
          <p:nvPr/>
        </p:nvSpPr>
        <p:spPr>
          <a:xfrm>
            <a:off x="371056" y="1810678"/>
            <a:ext cx="11449889" cy="3236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l’activité 5,6 à la page 31</a:t>
            </a:r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Raconter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votre </a:t>
            </a:r>
            <a:r>
              <a:rPr lang="fr-FR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école</a:t>
            </a:r>
          </a:p>
          <a:p>
            <a:pPr marL="914400" indent="-9144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84" y="3540766"/>
            <a:ext cx="4762765" cy="331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2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9" t="63375" r="40255" b="2817"/>
          <a:stretch/>
        </p:blipFill>
        <p:spPr bwMode="auto">
          <a:xfrm>
            <a:off x="186187" y="5124450"/>
            <a:ext cx="58102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91312" y="977205"/>
            <a:ext cx="4620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</a:t>
            </a:r>
            <a:r>
              <a:rPr lang="fr-F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France 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5" y="1808202"/>
            <a:ext cx="11547224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85900"/>
            <a:ext cx="1247775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1013" y="974302"/>
            <a:ext cx="59942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L’école en France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1886168"/>
            <a:ext cx="57821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solidFill>
                  <a:srgbClr val="0070C0"/>
                </a:solidFill>
              </a:rPr>
              <a:t> </a:t>
            </a:r>
            <a:r>
              <a:rPr lang="fr-FR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France, l'école est publique, gratuite, laïque et obligatoire jusqu'à l'âge de 16 ans.  Le système d'éducation est divisé en trois grades.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b="22312"/>
          <a:stretch/>
        </p:blipFill>
        <p:spPr bwMode="auto">
          <a:xfrm>
            <a:off x="6369269" y="1899444"/>
            <a:ext cx="5556032" cy="3593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2150" y="125122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fr-F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photo que vous voyez est le système scolaire en France. Il est basé sur la division par l'âge et le type d'école (Par exemple la Maternelle)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249" y="1251228"/>
            <a:ext cx="5124450" cy="38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927" y="822982"/>
            <a:ext cx="4460328" cy="854075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Résumé</a:t>
            </a:r>
            <a:r>
              <a:rPr lang="fr-FR" sz="4800" dirty="0">
                <a:latin typeface="Arial" pitchFamily="34" charset="0"/>
                <a:cs typeface="Arial" pitchFamily="34" charset="0"/>
              </a:rPr>
              <a:t>: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444625"/>
            <a:ext cx="10534650" cy="5222876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Préscolaire/ maternelle: 3 à 5 ans École élémentaire: 6 à 10 ans collège: de 11 à 14 ans lycée : 15 à 16 ans et plus</a:t>
            </a:r>
          </a:p>
          <a:p>
            <a:r>
              <a:rPr lang="fr-F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Général et technologique</a:t>
            </a:r>
          </a:p>
          <a:p>
            <a:r>
              <a:rPr lang="fr-F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Lycée professionnel</a:t>
            </a:r>
          </a:p>
          <a:p>
            <a:r>
              <a:rPr lang="fr-F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ou 4 ans.</a:t>
            </a:r>
          </a:p>
          <a:p>
            <a:r>
              <a:rPr lang="fr-F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ans.</a:t>
            </a:r>
          </a:p>
          <a:p>
            <a:r>
              <a:rPr lang="fr-F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Bac</a:t>
            </a:r>
          </a:p>
          <a:p>
            <a:r>
              <a:rPr lang="fr-F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CAP ou BEP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065463"/>
            <a:ext cx="5670550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9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455" y="1064172"/>
            <a:ext cx="110621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F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L'enseignement primaire est divisé en âge préscolaire (2 à 6ans) et école primaire pour une période de 5 ans. Lorsque on a terminé l'enseignement primaire, on est admis en 6ème, qui est la première classe de l'enseignement secondaire (collège). Ces études ont une durée de 4 ans et dispensent un enseignement général. </a:t>
            </a:r>
          </a:p>
        </p:txBody>
      </p:sp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350" y="1060428"/>
            <a:ext cx="112966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FR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À l'âge de 15 ans, les jeunes sont invités à décider de suivre un cours d'études professionnelles qui dure normalement deux ans ou de continuer dans un lycée jusqu'à l'âge de 18/19 ans. L'enseignement supérieur est dispensé dans les Universités et les Grandes Écoles.</a:t>
            </a:r>
            <a:endParaRPr lang="ru-RU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050" y="1139825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L’adjectif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interrogatifs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3600" dirty="0">
                <a:latin typeface="Arial" pitchFamily="34" charset="0"/>
                <a:cs typeface="Arial" pitchFamily="34" charset="0"/>
              </a:rPr>
              <a:t>Quel / quelle / quels / quelles / qu’elle / qu’elles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809784"/>
              </p:ext>
            </p:extLst>
          </p:nvPr>
        </p:nvGraphicFramePr>
        <p:xfrm>
          <a:off x="853307" y="2522484"/>
          <a:ext cx="10702817" cy="37994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57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6644">
                <a:tc>
                  <a:txBody>
                    <a:bodyPr/>
                    <a:lstStyle/>
                    <a:p>
                      <a:pPr fontAlgn="base"/>
                      <a:endParaRPr lang="ru-RU" sz="2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95250" marB="952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95250" marB="952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422">
                <a:tc>
                  <a:txBody>
                    <a:bodyPr/>
                    <a:lstStyle/>
                    <a:p>
                      <a:pPr fontAlgn="base"/>
                      <a:endParaRPr lang="ru-RU" sz="2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95250" marB="9525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quel</a:t>
                      </a:r>
                      <a:r>
                        <a:rPr lang="en-US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95250" marB="9525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quelle</a:t>
                      </a:r>
                      <a:r>
                        <a:rPr lang="en-US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95250" marB="952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422">
                <a:tc>
                  <a:txBody>
                    <a:bodyPr/>
                    <a:lstStyle/>
                    <a:p>
                      <a:pPr fontAlgn="base"/>
                      <a:endParaRPr lang="ru-RU" sz="2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95250" marB="9525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800">
                          <a:effectLst/>
                          <a:latin typeface="Arial" pitchFamily="34" charset="0"/>
                          <a:cs typeface="Arial" pitchFamily="34" charset="0"/>
                        </a:rPr>
                        <a:t>quels?</a:t>
                      </a:r>
                      <a:endParaRPr lang="en-US" sz="2800" b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95250" marB="9525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quelles</a:t>
                      </a:r>
                      <a:r>
                        <a:rPr lang="en-US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95250" marB="952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9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759</TotalTime>
  <Words>305</Words>
  <Application>Microsoft Office PowerPoint</Application>
  <PresentationFormat>Широкоэкранный</PresentationFormat>
  <Paragraphs>46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Roboto</vt:lpstr>
      <vt:lpstr>Wingdings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Résumé: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Devoir: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71</cp:revision>
  <dcterms:created xsi:type="dcterms:W3CDTF">2020-09-24T15:27:08Z</dcterms:created>
  <dcterms:modified xsi:type="dcterms:W3CDTF">2020-11-13T04:51:14Z</dcterms:modified>
</cp:coreProperties>
</file>