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2" r:id="rId3"/>
    <p:sldId id="269" r:id="rId4"/>
    <p:sldId id="267" r:id="rId5"/>
    <p:sldId id="285" r:id="rId6"/>
    <p:sldId id="268" r:id="rId7"/>
    <p:sldId id="280" r:id="rId8"/>
    <p:sldId id="286" r:id="rId9"/>
    <p:sldId id="281" r:id="rId10"/>
    <p:sldId id="264" r:id="rId11"/>
    <p:sldId id="287" r:id="rId12"/>
    <p:sldId id="288" r:id="rId13"/>
    <p:sldId id="279" r:id="rId14"/>
    <p:sldId id="277" r:id="rId15"/>
    <p:sldId id="27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68"/>
    <a:srgbClr val="EB45B4"/>
    <a:srgbClr val="02B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43309"/>
            <a:ext cx="12173957" cy="1663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59149" y="2229397"/>
            <a:ext cx="9912874" cy="187647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r>
              <a:rPr lang="en-US" sz="6000" b="1" dirty="0" err="1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  <a:r>
              <a:rPr lang="en-US" sz="60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L’informatique, c’est ma passion!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61495" y="2229398"/>
            <a:ext cx="569777" cy="187647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9172" y="145675"/>
            <a:ext cx="1405368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3" y="163244"/>
            <a:ext cx="1405367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013699" y="449537"/>
            <a:ext cx="1276313" cy="526322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200" b="1" spc="21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r>
              <a:rPr lang="ru-RU" sz="3200" b="1" spc="21" dirty="0" smtClean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3200" b="1" spc="2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200" b="1" spc="21" dirty="0" smtClean="0">
              <a:solidFill>
                <a:srgbClr val="FEFEFE"/>
              </a:solidFill>
              <a:latin typeface="Arial"/>
              <a:cs typeface="Arial"/>
            </a:endParaRP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2830473" y="235427"/>
            <a:ext cx="6170227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6000" kern="0" spc="-519" dirty="0" smtClean="0">
                <a:solidFill>
                  <a:sysClr val="window" lastClr="FFFFFF"/>
                </a:solidFill>
              </a:rPr>
              <a:t>        </a:t>
            </a:r>
            <a:r>
              <a:rPr lang="en-US" sz="6000" kern="0" spc="-519" dirty="0" err="1" smtClean="0">
                <a:solidFill>
                  <a:sysClr val="window" lastClr="FFFFFF"/>
                </a:solidFill>
              </a:rPr>
              <a:t>Fransuz</a:t>
            </a:r>
            <a:r>
              <a:rPr lang="en-US" sz="6000" kern="0" spc="-519" dirty="0" smtClean="0">
                <a:solidFill>
                  <a:sysClr val="window" lastClr="FFFFFF"/>
                </a:solidFill>
              </a:rPr>
              <a:t> </a:t>
            </a:r>
            <a:r>
              <a:rPr lang="en-US" sz="6000" kern="0" spc="-519" dirty="0" err="1" smtClean="0">
                <a:solidFill>
                  <a:sysClr val="window" lastClr="FFFFFF"/>
                </a:solidFill>
              </a:rPr>
              <a:t>tili</a:t>
            </a:r>
            <a:endParaRPr lang="en-US" sz="6000" kern="0" spc="11" dirty="0">
              <a:solidFill>
                <a:sysClr val="window" lastClr="FFFFFF"/>
              </a:solidFill>
            </a:endParaRPr>
          </a:p>
        </p:txBody>
      </p:sp>
      <p:pic>
        <p:nvPicPr>
          <p:cNvPr id="1030" name="Picture 6" descr="French Clipart Book 691 - Clipart1001 - Free Clipar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8" y="294539"/>
            <a:ext cx="1534680" cy="116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8563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0" y="225653"/>
            <a:ext cx="25423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Regardez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écoutez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videoplayback (2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2875" y="959621"/>
            <a:ext cx="9180599" cy="51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9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8563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2230782" y="677760"/>
            <a:ext cx="8548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Rappelez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Passé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composé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2271933" y="2123062"/>
            <a:ext cx="8548255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40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voir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r-FR" sz="40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</a:p>
          <a:p>
            <a:pPr algn="ctr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Présent</a:t>
            </a:r>
          </a:p>
          <a:p>
            <a:pPr algn="ctr"/>
            <a:endParaRPr lang="fr-FR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Participe passé du verbe</a:t>
            </a:r>
          </a:p>
          <a:p>
            <a:pPr algn="ctr"/>
            <a:endParaRPr lang="fr-FR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</a:t>
            </a:r>
            <a:r>
              <a:rPr lang="fr-FR" sz="40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parlé </a:t>
            </a:r>
          </a:p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fr-FR" sz="40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suis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allé</a:t>
            </a:r>
            <a:endParaRPr lang="fr-FR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 влево 1"/>
          <p:cNvSpPr/>
          <p:nvPr/>
        </p:nvSpPr>
        <p:spPr>
          <a:xfrm rot="16200000">
            <a:off x="6293010" y="1442836"/>
            <a:ext cx="728187" cy="3043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 4"/>
          <p:cNvSpPr/>
          <p:nvPr/>
        </p:nvSpPr>
        <p:spPr>
          <a:xfrm>
            <a:off x="5929532" y="4459931"/>
            <a:ext cx="1233055" cy="623454"/>
          </a:xfrm>
          <a:prstGeom prst="mathEqua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люс 6"/>
          <p:cNvSpPr/>
          <p:nvPr/>
        </p:nvSpPr>
        <p:spPr>
          <a:xfrm>
            <a:off x="6220478" y="3305351"/>
            <a:ext cx="651164" cy="595745"/>
          </a:xfrm>
          <a:prstGeom prst="mathPlus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1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8563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277091" y="536623"/>
            <a:ext cx="1173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Conjugaison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verbes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1er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roupe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Passé composé</a:t>
            </a:r>
          </a:p>
          <a:p>
            <a:r>
              <a:rPr lang="fr-FR" sz="40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Avoir                         manger       </a:t>
            </a:r>
          </a:p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                             mangé</a:t>
            </a:r>
          </a:p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as                          mangé              Hier,</a:t>
            </a:r>
          </a:p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Il/Elle a                       mangé              j’ai mangé</a:t>
            </a:r>
          </a:p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avons               mangé              de la tarte.         </a:t>
            </a:r>
          </a:p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avez                  mangé</a:t>
            </a:r>
          </a:p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Ils/Elles ont               mangé</a:t>
            </a:r>
          </a:p>
        </p:txBody>
      </p:sp>
      <p:sp>
        <p:nvSpPr>
          <p:cNvPr id="2" name="Плюс 1"/>
          <p:cNvSpPr/>
          <p:nvPr/>
        </p:nvSpPr>
        <p:spPr>
          <a:xfrm>
            <a:off x="3657600" y="3352778"/>
            <a:ext cx="1039091" cy="1080655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774873" y="1981201"/>
            <a:ext cx="346363" cy="3048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6774873" y="1981201"/>
            <a:ext cx="346363" cy="3048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6580909" y="1842655"/>
            <a:ext cx="193964" cy="138546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Равно 12"/>
          <p:cNvSpPr/>
          <p:nvPr/>
        </p:nvSpPr>
        <p:spPr>
          <a:xfrm>
            <a:off x="7523018" y="3505200"/>
            <a:ext cx="1066800" cy="762000"/>
          </a:xfrm>
          <a:prstGeom prst="mathEqua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5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1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87267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TextBox 1"/>
          <p:cNvSpPr txBox="1"/>
          <p:nvPr/>
        </p:nvSpPr>
        <p:spPr>
          <a:xfrm>
            <a:off x="2479964" y="678870"/>
            <a:ext cx="7876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 à faire: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6" descr="Le français الفرنسية - Главная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Le français الفرنسية - Главная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194" t="39868" r="23805" b="32102"/>
          <a:stretch/>
        </p:blipFill>
        <p:spPr>
          <a:xfrm>
            <a:off x="155575" y="1427908"/>
            <a:ext cx="11707466" cy="3296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1797" y="2176946"/>
            <a:ext cx="2005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’ai mangé</a:t>
            </a:r>
            <a:endParaRPr 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02593" y="2700166"/>
            <a:ext cx="2005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as vivité</a:t>
            </a:r>
            <a:endParaRPr 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02593" y="3187594"/>
            <a:ext cx="2005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n’a pas vu</a:t>
            </a:r>
            <a:endParaRPr 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12582" y="3672199"/>
            <a:ext cx="1427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 lu</a:t>
            </a:r>
            <a:endParaRPr 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57307" y="4225969"/>
            <a:ext cx="2005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n’a pas fini           </a:t>
            </a:r>
            <a:endParaRPr 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05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5151" y="245312"/>
            <a:ext cx="11902073" cy="139930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85152" y="481559"/>
            <a:ext cx="11902072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Devoir: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380958" y="2610449"/>
            <a:ext cx="8444387" cy="141480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just"/>
            <a:r>
              <a:rPr lang="fr-FR" sz="45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Ma passion est...</a:t>
            </a:r>
            <a:endParaRPr lang="ru-RU" sz="4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4500" b="1" smtClean="0">
                <a:latin typeface="Arial" panose="020B0604020202020204" pitchFamily="34" charset="0"/>
                <a:cs typeface="Arial" panose="020B0604020202020204" pitchFamily="34" charset="0"/>
              </a:rPr>
              <a:t>2.Faire </a:t>
            </a: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l’activité 5 à la </a:t>
            </a:r>
            <a:r>
              <a:rPr lang="fr-FR" sz="4500" b="1" smtClean="0">
                <a:latin typeface="Arial" panose="020B0604020202020204" pitchFamily="34" charset="0"/>
                <a:cs typeface="Arial" panose="020B0604020202020204" pitchFamily="34" charset="0"/>
              </a:rPr>
              <a:t>page 13.</a:t>
            </a:r>
            <a:endParaRPr lang="ru-R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EMMES ACTIVES ET FOYER - Union Nationale : Les devoirs à la maison... sans  s'énerver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201" y="311512"/>
            <a:ext cx="1325707" cy="1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5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5151" y="245312"/>
            <a:ext cx="11902073" cy="258101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fr-FR" sz="8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leçon est finie et merci pour l’attention!!!</a:t>
            </a:r>
            <a:endParaRPr sz="8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85152" y="481559"/>
            <a:ext cx="11902072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 descr="je me présente (παρουσιάζομαι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r="3854" b="19513"/>
          <a:stretch/>
        </p:blipFill>
        <p:spPr bwMode="auto">
          <a:xfrm>
            <a:off x="2400577" y="3062574"/>
            <a:ext cx="7471220" cy="361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9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0931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751464" y="504939"/>
            <a:ext cx="1087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...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713" y="1430158"/>
            <a:ext cx="1128979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FR" sz="4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4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fr-FR" sz="4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fr-FR" sz="4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fr-FR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vérifier votre devoir à la maison</a:t>
            </a:r>
          </a:p>
          <a:p>
            <a:pPr marL="571500" indent="-571500">
              <a:buFontTx/>
              <a:buChar char="-"/>
            </a:pP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parler de vos passions</a:t>
            </a:r>
          </a:p>
          <a:p>
            <a:pPr marL="571500" indent="-571500">
              <a:buFontTx/>
              <a:buChar char="-"/>
            </a:pPr>
            <a:r>
              <a:rPr lang="fr-FR" sz="40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apprendre à conjuguer les verbes au Passé composé</a:t>
            </a:r>
          </a:p>
          <a:p>
            <a:pPr marL="571500" indent="-571500">
              <a:buFontTx/>
              <a:buChar char="-"/>
            </a:pP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regarder un fragment d’une vidéo </a:t>
            </a:r>
          </a:p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 </a:t>
            </a:r>
            <a:r>
              <a:rPr lang="fr-FR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activités </a:t>
            </a:r>
            <a:r>
              <a:rPr lang="fr-FR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mémoriser tout...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956;p38"/>
          <p:cNvSpPr/>
          <p:nvPr/>
        </p:nvSpPr>
        <p:spPr>
          <a:xfrm rot="17495056">
            <a:off x="146037" y="1010562"/>
            <a:ext cx="653353" cy="758250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7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3568243" y="439682"/>
            <a:ext cx="4128655" cy="64536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Devoir à vérifier:</a:t>
            </a:r>
            <a:endParaRPr 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75164"/>
            <a:ext cx="9712037" cy="21621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46713"/>
            <a:ext cx="9712036" cy="22470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0" y="922865"/>
            <a:ext cx="12192000" cy="1137809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Décrivez le personnage </a:t>
            </a:r>
            <a:r>
              <a:rPr lang="fr-F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plus </a:t>
            </a: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célèbre français </a:t>
            </a:r>
            <a:r>
              <a:rPr lang="fr-FR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Obélix</a:t>
            </a:r>
            <a:r>
              <a:rPr lang="fr-FR" sz="3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Obelix - Astérix - Le site offici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61" y="2189018"/>
            <a:ext cx="3187005" cy="428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2170" y="1605715"/>
            <a:ext cx="66807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personnage s’appelle Obélix.</a:t>
            </a:r>
          </a:p>
          <a:p>
            <a:r>
              <a:rPr lang="fr-FR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est gaulois.</a:t>
            </a:r>
          </a:p>
          <a:p>
            <a:r>
              <a:rPr lang="fr-FR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est grand.</a:t>
            </a:r>
          </a:p>
          <a:p>
            <a:r>
              <a:rPr lang="fr-FR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est gros.</a:t>
            </a:r>
          </a:p>
          <a:p>
            <a:r>
              <a:rPr lang="fr-FR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est fort.</a:t>
            </a:r>
          </a:p>
          <a:p>
            <a:r>
              <a:rPr lang="fr-FR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a les cheveux roux et il porte des nattes.</a:t>
            </a:r>
          </a:p>
          <a:p>
            <a:r>
              <a:rPr lang="fr-FR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a un gros nez.</a:t>
            </a:r>
          </a:p>
          <a:p>
            <a:r>
              <a:rPr lang="fr-FR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porte une moustache.</a:t>
            </a:r>
          </a:p>
          <a:p>
            <a:r>
              <a:rPr lang="fr-FR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aime bien manger.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0214137" flipH="1">
            <a:off x="7806369" y="2096083"/>
            <a:ext cx="1865057" cy="939203"/>
          </a:xfrm>
          <a:prstGeom prst="wedgeEllipse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19860151">
            <a:off x="8207121" y="2069446"/>
            <a:ext cx="1154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C’est moi!</a:t>
            </a:r>
            <a:endParaRPr lang="ru-RU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97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-2" y="85759"/>
            <a:ext cx="9712037" cy="38901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568665"/>
            <a:ext cx="9712036" cy="37344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TextBox 2"/>
          <p:cNvSpPr txBox="1"/>
          <p:nvPr/>
        </p:nvSpPr>
        <p:spPr>
          <a:xfrm>
            <a:off x="2610553" y="968048"/>
            <a:ext cx="7629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 l’activité 5 à la page 11.</a:t>
            </a:r>
            <a:endParaRPr lang="ru-RU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417" y="1675934"/>
            <a:ext cx="112221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Nicole _______ </a:t>
            </a:r>
            <a:r>
              <a:rPr lang="fr-FR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(est, a)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les yeux bleus.</a:t>
            </a:r>
          </a:p>
          <a:p>
            <a:endParaRPr lang="fr-F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Mes cheveux _______ </a:t>
            </a:r>
            <a:r>
              <a:rPr lang="fr-FR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sont, ont)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courts.</a:t>
            </a:r>
          </a:p>
          <a:p>
            <a:endParaRPr lang="fr-F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Les yeux de maman ______ </a:t>
            </a:r>
            <a:r>
              <a:rPr lang="fr-FR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(sont, ont)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noirs.</a:t>
            </a:r>
          </a:p>
          <a:p>
            <a:endParaRPr lang="fr-F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Alla _____ </a:t>
            </a:r>
            <a:r>
              <a:rPr lang="fr-FR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(est, a)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les cheveux blonds.</a:t>
            </a:r>
          </a:p>
          <a:p>
            <a:endParaRPr lang="fr-F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Nous _________</a:t>
            </a:r>
            <a:r>
              <a:rPr lang="fr-FR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(avons, sommes)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roux.</a:t>
            </a:r>
          </a:p>
        </p:txBody>
      </p:sp>
      <p:sp>
        <p:nvSpPr>
          <p:cNvPr id="5" name="Выгнутая вверх стрелка 4"/>
          <p:cNvSpPr/>
          <p:nvPr/>
        </p:nvSpPr>
        <p:spPr>
          <a:xfrm flipH="1">
            <a:off x="1959383" y="1548856"/>
            <a:ext cx="3000543" cy="319646"/>
          </a:xfrm>
          <a:prstGeom prst="curvedDownArrow">
            <a:avLst>
              <a:gd name="adj1" fmla="val 25000"/>
              <a:gd name="adj2" fmla="val 50000"/>
              <a:gd name="adj3" fmla="val 20000"/>
            </a:avLst>
          </a:prstGeom>
          <a:solidFill>
            <a:srgbClr val="02BE21"/>
          </a:solidFill>
          <a:ln w="38100">
            <a:solidFill>
              <a:srgbClr val="02BE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 flipH="1">
            <a:off x="3560613" y="2602328"/>
            <a:ext cx="2632368" cy="359389"/>
          </a:xfrm>
          <a:prstGeom prst="curvedDownArrow">
            <a:avLst>
              <a:gd name="adj1" fmla="val 25000"/>
              <a:gd name="adj2" fmla="val 50000"/>
              <a:gd name="adj3" fmla="val 20000"/>
            </a:avLst>
          </a:prstGeom>
          <a:solidFill>
            <a:srgbClr val="02BE21"/>
          </a:solidFill>
          <a:ln w="38100">
            <a:solidFill>
              <a:srgbClr val="02BE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 flipH="1">
            <a:off x="4738253" y="3695543"/>
            <a:ext cx="2202873" cy="363839"/>
          </a:xfrm>
          <a:prstGeom prst="curvedDownArrow">
            <a:avLst>
              <a:gd name="adj1" fmla="val 25000"/>
              <a:gd name="adj2" fmla="val 50000"/>
              <a:gd name="adj3" fmla="val 20000"/>
            </a:avLst>
          </a:prstGeom>
          <a:solidFill>
            <a:srgbClr val="02BE21"/>
          </a:solidFill>
          <a:ln w="38100">
            <a:solidFill>
              <a:srgbClr val="02BE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flipH="1">
            <a:off x="1413159" y="4753459"/>
            <a:ext cx="2673931" cy="374073"/>
          </a:xfrm>
          <a:prstGeom prst="curvedDownArrow">
            <a:avLst>
              <a:gd name="adj1" fmla="val 25000"/>
              <a:gd name="adj2" fmla="val 50000"/>
              <a:gd name="adj3" fmla="val 20000"/>
            </a:avLst>
          </a:prstGeom>
          <a:solidFill>
            <a:srgbClr val="02BE21"/>
          </a:solidFill>
          <a:ln w="38100">
            <a:solidFill>
              <a:srgbClr val="02BE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верх стрелка 11"/>
          <p:cNvSpPr/>
          <p:nvPr/>
        </p:nvSpPr>
        <p:spPr>
          <a:xfrm flipH="1">
            <a:off x="2610552" y="5763567"/>
            <a:ext cx="3859517" cy="443270"/>
          </a:xfrm>
          <a:prstGeom prst="curvedDownArrow">
            <a:avLst>
              <a:gd name="adj1" fmla="val 25000"/>
              <a:gd name="adj2" fmla="val 50000"/>
              <a:gd name="adj3" fmla="val 20000"/>
            </a:avLst>
          </a:prstGeom>
          <a:solidFill>
            <a:srgbClr val="02BE21"/>
          </a:solidFill>
          <a:ln w="38100">
            <a:solidFill>
              <a:srgbClr val="02BE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0552" y="1727282"/>
            <a:ext cx="3879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26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0763" y="2849157"/>
            <a:ext cx="9160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endParaRPr lang="ru-RU" sz="26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8491" y="3967064"/>
            <a:ext cx="9160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endParaRPr lang="ru-RU" sz="26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21947" y="5086813"/>
            <a:ext cx="4580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26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50955" y="6185370"/>
            <a:ext cx="1647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sommes</a:t>
            </a:r>
            <a:endParaRPr lang="ru-RU" sz="26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22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6" grpId="0"/>
      <p:bldP spid="14" grpId="0"/>
      <p:bldP spid="15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85759"/>
            <a:ext cx="9712037" cy="38901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534687"/>
            <a:ext cx="9712036" cy="37344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TextBox 2"/>
          <p:cNvSpPr txBox="1"/>
          <p:nvPr/>
        </p:nvSpPr>
        <p:spPr>
          <a:xfrm>
            <a:off x="1485765" y="901860"/>
            <a:ext cx="9906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est Léa? Comment est Marc?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116" t="46685" r="76833" b="31724"/>
          <a:stretch/>
        </p:blipFill>
        <p:spPr>
          <a:xfrm>
            <a:off x="250995" y="1461963"/>
            <a:ext cx="1547941" cy="20760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4810" t="63920" r="15500" b="14489"/>
          <a:stretch/>
        </p:blipFill>
        <p:spPr>
          <a:xfrm>
            <a:off x="10487890" y="2715217"/>
            <a:ext cx="1659629" cy="20790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328" t="67518" r="76408" b="8996"/>
          <a:stretch/>
        </p:blipFill>
        <p:spPr>
          <a:xfrm>
            <a:off x="176646" y="4477505"/>
            <a:ext cx="1620982" cy="2310365"/>
          </a:xfrm>
          <a:prstGeom prst="rect">
            <a:avLst/>
          </a:prstGeom>
        </p:spPr>
      </p:pic>
      <p:sp>
        <p:nvSpPr>
          <p:cNvPr id="9" name="Овальная выноска 8"/>
          <p:cNvSpPr/>
          <p:nvPr/>
        </p:nvSpPr>
        <p:spPr>
          <a:xfrm>
            <a:off x="2230581" y="1457789"/>
            <a:ext cx="9310255" cy="1747316"/>
          </a:xfrm>
          <a:prstGeom prst="wedgeEllipseCallout">
            <a:avLst>
              <a:gd name="adj1" fmla="val -53641"/>
              <a:gd name="adj2" fmla="val 46925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ьная выноска 11"/>
          <p:cNvSpPr/>
          <p:nvPr/>
        </p:nvSpPr>
        <p:spPr>
          <a:xfrm flipH="1" flipV="1">
            <a:off x="2230579" y="3207860"/>
            <a:ext cx="8603676" cy="1804332"/>
          </a:xfrm>
          <a:prstGeom prst="wedgeEllipseCallout">
            <a:avLst>
              <a:gd name="adj1" fmla="val -47375"/>
              <a:gd name="adj2" fmla="val 3848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ьная выноска 12"/>
          <p:cNvSpPr/>
          <p:nvPr/>
        </p:nvSpPr>
        <p:spPr>
          <a:xfrm>
            <a:off x="1929108" y="5012193"/>
            <a:ext cx="9611728" cy="1775678"/>
          </a:xfrm>
          <a:prstGeom prst="wedgeEllipseCallout">
            <a:avLst>
              <a:gd name="adj1" fmla="val -53641"/>
              <a:gd name="adj2" fmla="val 3664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08573" y="1639649"/>
            <a:ext cx="81473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 visité le musée de l’aventure Peugeot. Il se trouve à Sochaux. Là-bas, il y a beaucoup de modèles modernes et historiques de Peugeot.</a:t>
            </a:r>
            <a:endParaRPr lang="ru-RU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2867" y="3432188"/>
            <a:ext cx="792568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été, j’ai visté le musée d’histoire de Tachkent. Là, j’ai vu beaucoup de choses historiques: les vêtements, les instruments de travail et d’autres.</a:t>
            </a:r>
            <a:endParaRPr lang="ru-RU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95618" y="5354902"/>
            <a:ext cx="904521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 été,j’ai visité l’exposition des téchnologies modernes àTachkent. J’ai vu beaucoup de choses intéressantes: les ordinateurs, les smartphones, les tablettes.</a:t>
            </a:r>
            <a:endParaRPr lang="ru-RU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3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512492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TextBox 1"/>
          <p:cNvSpPr txBox="1"/>
          <p:nvPr/>
        </p:nvSpPr>
        <p:spPr>
          <a:xfrm>
            <a:off x="2088573" y="742577"/>
            <a:ext cx="80979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quoi s’intéressent-ils?</a:t>
            </a:r>
            <a:endParaRPr lang="ru-R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0873" y="1382434"/>
            <a:ext cx="103909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b="1" dirty="0" smtClean="0">
                <a:solidFill>
                  <a:srgbClr val="F33D68"/>
                </a:solidFill>
                <a:latin typeface="Lucida Calligraphy" panose="03010101010101010101" pitchFamily="66" charset="0"/>
                <a:cs typeface="FreesiaUPC" panose="020B0604020202020204" pitchFamily="34" charset="-34"/>
              </a:rPr>
              <a:t>Quelles sont leurs passions</a:t>
            </a:r>
            <a:r>
              <a:rPr lang="fr-FR" sz="4500" b="1" dirty="0">
                <a:solidFill>
                  <a:srgbClr val="F33D68"/>
                </a:solidFill>
                <a:latin typeface="Lucida Calligraphy" panose="03010101010101010101" pitchFamily="66" charset="0"/>
                <a:cs typeface="FreesiaUPC" panose="020B0604020202020204" pitchFamily="34" charset="-34"/>
              </a:rPr>
              <a:t>?</a:t>
            </a:r>
            <a:endParaRPr lang="ru-RU" sz="4500" b="1" dirty="0">
              <a:solidFill>
                <a:srgbClr val="F33D68"/>
              </a:solidFill>
              <a:cs typeface="FreesiaUPC" panose="020B0604020202020204" pitchFamily="34" charset="-34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116" t="46685" r="76833" b="31724"/>
          <a:stretch/>
        </p:blipFill>
        <p:spPr>
          <a:xfrm>
            <a:off x="249687" y="2061942"/>
            <a:ext cx="1547941" cy="20760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328" t="67518" r="76408" b="8996"/>
          <a:stretch/>
        </p:blipFill>
        <p:spPr>
          <a:xfrm>
            <a:off x="176646" y="4477505"/>
            <a:ext cx="1620982" cy="231036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4810" t="63920" r="15500" b="14489"/>
          <a:stretch/>
        </p:blipFill>
        <p:spPr>
          <a:xfrm>
            <a:off x="10307781" y="2936889"/>
            <a:ext cx="1659629" cy="2079093"/>
          </a:xfrm>
          <a:prstGeom prst="rect">
            <a:avLst/>
          </a:prstGeom>
        </p:spPr>
      </p:pic>
      <p:sp>
        <p:nvSpPr>
          <p:cNvPr id="21" name="Овальная выноска 20"/>
          <p:cNvSpPr/>
          <p:nvPr/>
        </p:nvSpPr>
        <p:spPr>
          <a:xfrm>
            <a:off x="2230581" y="2167263"/>
            <a:ext cx="7259783" cy="1014215"/>
          </a:xfrm>
          <a:prstGeom prst="wedgeEllipseCallout">
            <a:avLst>
              <a:gd name="adj1" fmla="val -53641"/>
              <a:gd name="adj2" fmla="val 46925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44955" y="2391247"/>
            <a:ext cx="61098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voitures, c’est ma passion!</a:t>
            </a:r>
            <a:endParaRPr lang="ru-RU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ьная выноска 21"/>
          <p:cNvSpPr/>
          <p:nvPr/>
        </p:nvSpPr>
        <p:spPr>
          <a:xfrm>
            <a:off x="1908464" y="5176833"/>
            <a:ext cx="7259783" cy="1169596"/>
          </a:xfrm>
          <a:prstGeom prst="wedgeEllipseCallout">
            <a:avLst>
              <a:gd name="adj1" fmla="val -53641"/>
              <a:gd name="adj2" fmla="val 46925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ьная выноска 22"/>
          <p:cNvSpPr/>
          <p:nvPr/>
        </p:nvSpPr>
        <p:spPr>
          <a:xfrm flipH="1">
            <a:off x="4152899" y="3594706"/>
            <a:ext cx="5950528" cy="1168898"/>
          </a:xfrm>
          <a:prstGeom prst="wedgeEllipseCallout">
            <a:avLst>
              <a:gd name="adj1" fmla="val -53641"/>
              <a:gd name="adj2" fmla="val 46925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468089" y="3867252"/>
            <a:ext cx="54309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L’histoire, c’est ma passion!</a:t>
            </a:r>
            <a:endParaRPr lang="ru-RU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51411" y="5550509"/>
            <a:ext cx="669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L’informatique, c’est ma passion!</a:t>
            </a:r>
            <a:endParaRPr lang="ru-RU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0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512492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TextBox 1"/>
          <p:cNvSpPr txBox="1"/>
          <p:nvPr/>
        </p:nvSpPr>
        <p:spPr>
          <a:xfrm>
            <a:off x="204355" y="663485"/>
            <a:ext cx="80979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parler de sa passion...</a:t>
            </a:r>
            <a:endParaRPr lang="ru-R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2108" y="738982"/>
            <a:ext cx="39242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500" b="1" dirty="0">
                <a:solidFill>
                  <a:srgbClr val="F33D68"/>
                </a:solidFill>
                <a:latin typeface="Lucida Calligraphy" panose="03010101010101010101" pitchFamily="66" charset="0"/>
                <a:cs typeface="FreesiaUPC" panose="020B0604020202020204" pitchFamily="34" charset="-34"/>
              </a:rPr>
              <a:t>o</a:t>
            </a:r>
            <a:r>
              <a:rPr lang="fr-FR" sz="4500" b="1" dirty="0" smtClean="0">
                <a:solidFill>
                  <a:srgbClr val="F33D68"/>
                </a:solidFill>
                <a:latin typeface="Lucida Calligraphy" panose="03010101010101010101" pitchFamily="66" charset="0"/>
                <a:cs typeface="FreesiaUPC" panose="020B0604020202020204" pitchFamily="34" charset="-34"/>
              </a:rPr>
              <a:t>n utilise...</a:t>
            </a:r>
            <a:endParaRPr lang="ru-RU" sz="4500" b="1" dirty="0">
              <a:solidFill>
                <a:srgbClr val="F33D68"/>
              </a:solidFill>
              <a:cs typeface="FreesiaUPC" panose="020B0604020202020204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660" y="1662075"/>
            <a:ext cx="2208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Aimer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2604590" y="1705772"/>
            <a:ext cx="4221406" cy="464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947425" y="1497321"/>
            <a:ext cx="42681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J’aime dancer.</a:t>
            </a:r>
          </a:p>
          <a:p>
            <a:pPr algn="ctr"/>
            <a:r>
              <a:rPr lang="fr-FR" sz="3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J’aime beaucoup lire.</a:t>
            </a:r>
          </a:p>
          <a:p>
            <a:pPr algn="ctr"/>
            <a:r>
              <a:rPr lang="fr-FR" sz="3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J’aime la musique.</a:t>
            </a:r>
            <a:endParaRPr lang="fr-FR" sz="30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660" y="3220723"/>
            <a:ext cx="2208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Adorer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2553466" y="3375606"/>
            <a:ext cx="734291" cy="392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358062" y="2836002"/>
            <a:ext cx="42681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J’adore le sport.</a:t>
            </a:r>
          </a:p>
          <a:p>
            <a:pPr algn="ctr"/>
            <a:r>
              <a:rPr lang="fr-FR" sz="3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J’adore voyager.</a:t>
            </a:r>
          </a:p>
          <a:p>
            <a:pPr algn="ctr"/>
            <a:r>
              <a:rPr lang="fr-FR" sz="3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fêtes? J’adore!</a:t>
            </a:r>
            <a:endParaRPr lang="fr-FR" sz="30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731521"/>
            <a:ext cx="3016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 passioné(e) de...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3287757" y="5518544"/>
            <a:ext cx="2757929" cy="425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045686" y="4830713"/>
            <a:ext cx="6071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suis passioné(e) de peinture.</a:t>
            </a:r>
          </a:p>
          <a:p>
            <a:pPr algn="ctr"/>
            <a:r>
              <a:rPr lang="fr-FR" sz="3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passion, c’est l’informatique.</a:t>
            </a:r>
          </a:p>
          <a:p>
            <a:pPr algn="ctr"/>
            <a:r>
              <a:rPr lang="fr-FR" sz="3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suis un accro du sport!</a:t>
            </a:r>
            <a:endParaRPr lang="fr-FR" sz="30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417127" y="2786997"/>
            <a:ext cx="457200" cy="588609"/>
          </a:xfrm>
          <a:custGeom>
            <a:avLst/>
            <a:gdLst>
              <a:gd name="connsiteX0" fmla="*/ 0 w 417465"/>
              <a:gd name="connsiteY0" fmla="*/ 145453 h 444841"/>
              <a:gd name="connsiteX1" fmla="*/ 83127 w 417465"/>
              <a:gd name="connsiteY1" fmla="*/ 6908 h 444841"/>
              <a:gd name="connsiteX2" fmla="*/ 318654 w 417465"/>
              <a:gd name="connsiteY2" fmla="*/ 48472 h 444841"/>
              <a:gd name="connsiteX3" fmla="*/ 415636 w 417465"/>
              <a:gd name="connsiteY3" fmla="*/ 283999 h 444841"/>
              <a:gd name="connsiteX4" fmla="*/ 360218 w 417465"/>
              <a:gd name="connsiteY4" fmla="*/ 436399 h 444841"/>
              <a:gd name="connsiteX5" fmla="*/ 110836 w 417465"/>
              <a:gd name="connsiteY5" fmla="*/ 408690 h 444841"/>
              <a:gd name="connsiteX6" fmla="*/ 13854 w 417465"/>
              <a:gd name="connsiteY6" fmla="*/ 270144 h 444841"/>
              <a:gd name="connsiteX7" fmla="*/ 41563 w 417465"/>
              <a:gd name="connsiteY7" fmla="*/ 103890 h 44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465" h="444841">
                <a:moveTo>
                  <a:pt x="0" y="145453"/>
                </a:moveTo>
                <a:cubicBezTo>
                  <a:pt x="15009" y="84262"/>
                  <a:pt x="30018" y="23071"/>
                  <a:pt x="83127" y="6908"/>
                </a:cubicBezTo>
                <a:cubicBezTo>
                  <a:pt x="136236" y="-9255"/>
                  <a:pt x="263236" y="2290"/>
                  <a:pt x="318654" y="48472"/>
                </a:cubicBezTo>
                <a:cubicBezTo>
                  <a:pt x="374072" y="94654"/>
                  <a:pt x="408709" y="219345"/>
                  <a:pt x="415636" y="283999"/>
                </a:cubicBezTo>
                <a:cubicBezTo>
                  <a:pt x="422563" y="348654"/>
                  <a:pt x="411018" y="415617"/>
                  <a:pt x="360218" y="436399"/>
                </a:cubicBezTo>
                <a:cubicBezTo>
                  <a:pt x="309418" y="457181"/>
                  <a:pt x="168563" y="436399"/>
                  <a:pt x="110836" y="408690"/>
                </a:cubicBezTo>
                <a:cubicBezTo>
                  <a:pt x="53109" y="380981"/>
                  <a:pt x="25400" y="320944"/>
                  <a:pt x="13854" y="270144"/>
                </a:cubicBezTo>
                <a:cubicBezTo>
                  <a:pt x="2308" y="219344"/>
                  <a:pt x="30018" y="133908"/>
                  <a:pt x="41563" y="103890"/>
                </a:cubicBezTo>
              </a:path>
            </a:pathLst>
          </a:custGeom>
          <a:noFill/>
          <a:ln w="38100">
            <a:solidFill>
              <a:srgbClr val="EB45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8624296" y="2444822"/>
            <a:ext cx="457200" cy="588609"/>
          </a:xfrm>
          <a:custGeom>
            <a:avLst/>
            <a:gdLst>
              <a:gd name="connsiteX0" fmla="*/ 0 w 417465"/>
              <a:gd name="connsiteY0" fmla="*/ 145453 h 444841"/>
              <a:gd name="connsiteX1" fmla="*/ 83127 w 417465"/>
              <a:gd name="connsiteY1" fmla="*/ 6908 h 444841"/>
              <a:gd name="connsiteX2" fmla="*/ 318654 w 417465"/>
              <a:gd name="connsiteY2" fmla="*/ 48472 h 444841"/>
              <a:gd name="connsiteX3" fmla="*/ 415636 w 417465"/>
              <a:gd name="connsiteY3" fmla="*/ 283999 h 444841"/>
              <a:gd name="connsiteX4" fmla="*/ 360218 w 417465"/>
              <a:gd name="connsiteY4" fmla="*/ 436399 h 444841"/>
              <a:gd name="connsiteX5" fmla="*/ 110836 w 417465"/>
              <a:gd name="connsiteY5" fmla="*/ 408690 h 444841"/>
              <a:gd name="connsiteX6" fmla="*/ 13854 w 417465"/>
              <a:gd name="connsiteY6" fmla="*/ 270144 h 444841"/>
              <a:gd name="connsiteX7" fmla="*/ 41563 w 417465"/>
              <a:gd name="connsiteY7" fmla="*/ 103890 h 44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465" h="444841">
                <a:moveTo>
                  <a:pt x="0" y="145453"/>
                </a:moveTo>
                <a:cubicBezTo>
                  <a:pt x="15009" y="84262"/>
                  <a:pt x="30018" y="23071"/>
                  <a:pt x="83127" y="6908"/>
                </a:cubicBezTo>
                <a:cubicBezTo>
                  <a:pt x="136236" y="-9255"/>
                  <a:pt x="263236" y="2290"/>
                  <a:pt x="318654" y="48472"/>
                </a:cubicBezTo>
                <a:cubicBezTo>
                  <a:pt x="374072" y="94654"/>
                  <a:pt x="408709" y="219345"/>
                  <a:pt x="415636" y="283999"/>
                </a:cubicBezTo>
                <a:cubicBezTo>
                  <a:pt x="422563" y="348654"/>
                  <a:pt x="411018" y="415617"/>
                  <a:pt x="360218" y="436399"/>
                </a:cubicBezTo>
                <a:cubicBezTo>
                  <a:pt x="309418" y="457181"/>
                  <a:pt x="168563" y="436399"/>
                  <a:pt x="110836" y="408690"/>
                </a:cubicBezTo>
                <a:cubicBezTo>
                  <a:pt x="53109" y="380981"/>
                  <a:pt x="25400" y="320944"/>
                  <a:pt x="13854" y="270144"/>
                </a:cubicBezTo>
                <a:cubicBezTo>
                  <a:pt x="2308" y="219344"/>
                  <a:pt x="30018" y="133908"/>
                  <a:pt x="41563" y="103890"/>
                </a:cubicBezTo>
              </a:path>
            </a:pathLst>
          </a:custGeom>
          <a:noFill/>
          <a:ln w="38100">
            <a:solidFill>
              <a:srgbClr val="EB45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492134" y="3768436"/>
            <a:ext cx="1333862" cy="0"/>
          </a:xfrm>
          <a:prstGeom prst="line">
            <a:avLst/>
          </a:prstGeom>
          <a:ln w="57150">
            <a:solidFill>
              <a:srgbClr val="EB4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045106" y="1979645"/>
            <a:ext cx="1333862" cy="0"/>
          </a:xfrm>
          <a:prstGeom prst="line">
            <a:avLst/>
          </a:prstGeom>
          <a:ln w="57150">
            <a:solidFill>
              <a:srgbClr val="EB4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0378968" y="2411526"/>
            <a:ext cx="621541" cy="1"/>
          </a:xfrm>
          <a:prstGeom prst="line">
            <a:avLst/>
          </a:prstGeom>
          <a:ln w="57150">
            <a:solidFill>
              <a:srgbClr val="EB4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олилиния 28"/>
          <p:cNvSpPr/>
          <p:nvPr/>
        </p:nvSpPr>
        <p:spPr>
          <a:xfrm>
            <a:off x="9725889" y="4731521"/>
            <a:ext cx="554183" cy="657897"/>
          </a:xfrm>
          <a:custGeom>
            <a:avLst/>
            <a:gdLst>
              <a:gd name="connsiteX0" fmla="*/ 0 w 417465"/>
              <a:gd name="connsiteY0" fmla="*/ 145453 h 444841"/>
              <a:gd name="connsiteX1" fmla="*/ 83127 w 417465"/>
              <a:gd name="connsiteY1" fmla="*/ 6908 h 444841"/>
              <a:gd name="connsiteX2" fmla="*/ 318654 w 417465"/>
              <a:gd name="connsiteY2" fmla="*/ 48472 h 444841"/>
              <a:gd name="connsiteX3" fmla="*/ 415636 w 417465"/>
              <a:gd name="connsiteY3" fmla="*/ 283999 h 444841"/>
              <a:gd name="connsiteX4" fmla="*/ 360218 w 417465"/>
              <a:gd name="connsiteY4" fmla="*/ 436399 h 444841"/>
              <a:gd name="connsiteX5" fmla="*/ 110836 w 417465"/>
              <a:gd name="connsiteY5" fmla="*/ 408690 h 444841"/>
              <a:gd name="connsiteX6" fmla="*/ 13854 w 417465"/>
              <a:gd name="connsiteY6" fmla="*/ 270144 h 444841"/>
              <a:gd name="connsiteX7" fmla="*/ 41563 w 417465"/>
              <a:gd name="connsiteY7" fmla="*/ 103890 h 44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465" h="444841">
                <a:moveTo>
                  <a:pt x="0" y="145453"/>
                </a:moveTo>
                <a:cubicBezTo>
                  <a:pt x="15009" y="84262"/>
                  <a:pt x="30018" y="23071"/>
                  <a:pt x="83127" y="6908"/>
                </a:cubicBezTo>
                <a:cubicBezTo>
                  <a:pt x="136236" y="-9255"/>
                  <a:pt x="263236" y="2290"/>
                  <a:pt x="318654" y="48472"/>
                </a:cubicBezTo>
                <a:cubicBezTo>
                  <a:pt x="374072" y="94654"/>
                  <a:pt x="408709" y="219345"/>
                  <a:pt x="415636" y="283999"/>
                </a:cubicBezTo>
                <a:cubicBezTo>
                  <a:pt x="422563" y="348654"/>
                  <a:pt x="411018" y="415617"/>
                  <a:pt x="360218" y="436399"/>
                </a:cubicBezTo>
                <a:cubicBezTo>
                  <a:pt x="309418" y="457181"/>
                  <a:pt x="168563" y="436399"/>
                  <a:pt x="110836" y="408690"/>
                </a:cubicBezTo>
                <a:cubicBezTo>
                  <a:pt x="53109" y="380981"/>
                  <a:pt x="25400" y="320944"/>
                  <a:pt x="13854" y="270144"/>
                </a:cubicBezTo>
                <a:cubicBezTo>
                  <a:pt x="2308" y="219344"/>
                  <a:pt x="30018" y="133908"/>
                  <a:pt x="41563" y="103890"/>
                </a:cubicBezTo>
              </a:path>
            </a:pathLst>
          </a:custGeom>
          <a:noFill/>
          <a:ln w="38100">
            <a:solidFill>
              <a:srgbClr val="EB45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914401" y="5881452"/>
            <a:ext cx="720436" cy="789061"/>
          </a:xfrm>
          <a:custGeom>
            <a:avLst/>
            <a:gdLst>
              <a:gd name="connsiteX0" fmla="*/ 0 w 417465"/>
              <a:gd name="connsiteY0" fmla="*/ 145453 h 444841"/>
              <a:gd name="connsiteX1" fmla="*/ 83127 w 417465"/>
              <a:gd name="connsiteY1" fmla="*/ 6908 h 444841"/>
              <a:gd name="connsiteX2" fmla="*/ 318654 w 417465"/>
              <a:gd name="connsiteY2" fmla="*/ 48472 h 444841"/>
              <a:gd name="connsiteX3" fmla="*/ 415636 w 417465"/>
              <a:gd name="connsiteY3" fmla="*/ 283999 h 444841"/>
              <a:gd name="connsiteX4" fmla="*/ 360218 w 417465"/>
              <a:gd name="connsiteY4" fmla="*/ 436399 h 444841"/>
              <a:gd name="connsiteX5" fmla="*/ 110836 w 417465"/>
              <a:gd name="connsiteY5" fmla="*/ 408690 h 444841"/>
              <a:gd name="connsiteX6" fmla="*/ 13854 w 417465"/>
              <a:gd name="connsiteY6" fmla="*/ 270144 h 444841"/>
              <a:gd name="connsiteX7" fmla="*/ 41563 w 417465"/>
              <a:gd name="connsiteY7" fmla="*/ 103890 h 44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465" h="444841">
                <a:moveTo>
                  <a:pt x="0" y="145453"/>
                </a:moveTo>
                <a:cubicBezTo>
                  <a:pt x="15009" y="84262"/>
                  <a:pt x="30018" y="23071"/>
                  <a:pt x="83127" y="6908"/>
                </a:cubicBezTo>
                <a:cubicBezTo>
                  <a:pt x="136236" y="-9255"/>
                  <a:pt x="263236" y="2290"/>
                  <a:pt x="318654" y="48472"/>
                </a:cubicBezTo>
                <a:cubicBezTo>
                  <a:pt x="374072" y="94654"/>
                  <a:pt x="408709" y="219345"/>
                  <a:pt x="415636" y="283999"/>
                </a:cubicBezTo>
                <a:cubicBezTo>
                  <a:pt x="422563" y="348654"/>
                  <a:pt x="411018" y="415617"/>
                  <a:pt x="360218" y="436399"/>
                </a:cubicBezTo>
                <a:cubicBezTo>
                  <a:pt x="309418" y="457181"/>
                  <a:pt x="168563" y="436399"/>
                  <a:pt x="110836" y="408690"/>
                </a:cubicBezTo>
                <a:cubicBezTo>
                  <a:pt x="53109" y="380981"/>
                  <a:pt x="25400" y="320944"/>
                  <a:pt x="13854" y="270144"/>
                </a:cubicBezTo>
                <a:cubicBezTo>
                  <a:pt x="2308" y="219344"/>
                  <a:pt x="30018" y="133908"/>
                  <a:pt x="41563" y="103890"/>
                </a:cubicBezTo>
              </a:path>
            </a:pathLst>
          </a:custGeom>
          <a:noFill/>
          <a:ln w="38100">
            <a:solidFill>
              <a:srgbClr val="EB45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0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 animBg="1"/>
      <p:bldP spid="13" grpId="0"/>
      <p:bldP spid="14" grpId="0"/>
      <p:bldP spid="15" grpId="0" animBg="1"/>
      <p:bldP spid="18" grpId="0"/>
      <p:bldP spid="19" grpId="0"/>
      <p:bldP spid="20" grpId="0" animBg="1"/>
      <p:bldP spid="21" grpId="0"/>
      <p:bldP spid="4" grpId="0" animBg="1"/>
      <p:bldP spid="22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512492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AutoShape 2" descr="https://res.cloudinary.com/bdf/image/upload/v1464342701/bonjour_de_france/02_01_yeux.jp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5575" y="1039090"/>
            <a:ext cx="118840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Aimer + verbe à l’infinitif: </a:t>
            </a:r>
            <a:r>
              <a:rPr lang="fr-FR" sz="4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J’aime lire.</a:t>
            </a:r>
          </a:p>
          <a:p>
            <a:r>
              <a:rPr lang="fr-FR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Aimer + le,la,les + le nom:</a:t>
            </a:r>
            <a:r>
              <a:rPr lang="fr-FR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J’aime la lecture.</a:t>
            </a:r>
          </a:p>
          <a:p>
            <a:r>
              <a:rPr lang="fr-FR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Adorer </a:t>
            </a:r>
            <a:r>
              <a:rPr lang="fr-FR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verbe à l’infinitif: </a:t>
            </a:r>
            <a:r>
              <a:rPr lang="fr-FR" sz="4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J’adore dancer.</a:t>
            </a:r>
          </a:p>
          <a:p>
            <a:r>
              <a:rPr lang="fr-FR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Adorer </a:t>
            </a:r>
            <a:r>
              <a:rPr lang="fr-FR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le,la,les + le nom</a:t>
            </a:r>
            <a:r>
              <a:rPr lang="fr-FR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4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J’adore la dance.</a:t>
            </a:r>
          </a:p>
          <a:p>
            <a:r>
              <a:rPr lang="fr-FR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 passioné(e) + de + le nom: </a:t>
            </a:r>
            <a:r>
              <a:rPr lang="fr-FR" sz="4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suis passionée de théâtre.</a:t>
            </a:r>
          </a:p>
          <a:p>
            <a:r>
              <a:rPr lang="fr-FR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passion est... / ..., c’est ma passion.: </a:t>
            </a:r>
            <a:r>
              <a:rPr lang="fr-FR" sz="4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passion est l’informatique.</a:t>
            </a:r>
          </a:p>
        </p:txBody>
      </p:sp>
    </p:spTree>
    <p:extLst>
      <p:ext uri="{BB962C8B-B14F-4D97-AF65-F5344CB8AC3E}">
        <p14:creationId xmlns:p14="http://schemas.microsoft.com/office/powerpoint/2010/main" val="258619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149927" y="113295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512492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AutoShape 2" descr="https://res.cloudinary.com/bdf/image/upload/v1464342701/bonjour_de_france/02_01_yeux.jp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Pho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8" r="84912"/>
          <a:stretch/>
        </p:blipFill>
        <p:spPr bwMode="auto">
          <a:xfrm>
            <a:off x="0" y="1005479"/>
            <a:ext cx="4793673" cy="58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61163" y="1005479"/>
            <a:ext cx="7412182" cy="440120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Salut, Je suis Robert, j’ai 14 ans, je suis en CM 2 à Lille. JE suis enfant unique, mais j’ai beaucoup d’amis. Je suis passioné de l’informatique et des sciences. Un peu accro aux jeux-vidéos.</a:t>
            </a: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7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3418</TotalTime>
  <Words>577</Words>
  <Application>Microsoft Office PowerPoint</Application>
  <PresentationFormat>Широкоэкранный</PresentationFormat>
  <Paragraphs>98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FreesiaUPC</vt:lpstr>
      <vt:lpstr>Lucida Calligraphy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XTB</dc:creator>
  <cp:lastModifiedBy>Шахиста</cp:lastModifiedBy>
  <cp:revision>183</cp:revision>
  <dcterms:created xsi:type="dcterms:W3CDTF">2020-04-14T20:23:07Z</dcterms:created>
  <dcterms:modified xsi:type="dcterms:W3CDTF">2020-09-08T05:29:49Z</dcterms:modified>
</cp:coreProperties>
</file>