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9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 varScale="1">
        <p:scale>
          <a:sx n="87" d="100"/>
          <a:sy n="87" d="100"/>
        </p:scale>
        <p:origin x="-780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654D76-6A60-4364-B2C4-CC7E9BED97F6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A4DC0D-4DB0-4C87-986D-94881157DB71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600" dirty="0" err="1" smtClean="0">
              <a:latin typeface="Arial" pitchFamily="34" charset="0"/>
              <a:cs typeface="Arial" pitchFamily="34" charset="0"/>
            </a:rPr>
            <a:t>Qur’ondan</a:t>
          </a:r>
          <a:r>
            <a:rPr lang="en-US" sz="36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3600" dirty="0" err="1" smtClean="0">
              <a:latin typeface="Arial" pitchFamily="34" charset="0"/>
              <a:cs typeface="Arial" pitchFamily="34" charset="0"/>
            </a:rPr>
            <a:t>keyin</a:t>
          </a:r>
          <a:r>
            <a:rPr lang="en-US" sz="36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3600" dirty="0" err="1" smtClean="0">
              <a:latin typeface="Arial" pitchFamily="34" charset="0"/>
              <a:cs typeface="Arial" pitchFamily="34" charset="0"/>
            </a:rPr>
            <a:t>turadigan</a:t>
          </a:r>
          <a:r>
            <a:rPr lang="en-US" sz="36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3600" dirty="0" err="1" smtClean="0">
              <a:latin typeface="Arial" pitchFamily="34" charset="0"/>
              <a:cs typeface="Arial" pitchFamily="34" charset="0"/>
            </a:rPr>
            <a:t>muqaddas</a:t>
          </a:r>
          <a:r>
            <a:rPr lang="en-US" sz="36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3600" dirty="0" err="1" smtClean="0">
              <a:latin typeface="Arial" pitchFamily="34" charset="0"/>
              <a:cs typeface="Arial" pitchFamily="34" charset="0"/>
            </a:rPr>
            <a:t>manba</a:t>
          </a:r>
          <a:r>
            <a:rPr lang="en-US" sz="36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3600" dirty="0" err="1" smtClean="0">
              <a:latin typeface="Arial" pitchFamily="34" charset="0"/>
              <a:cs typeface="Arial" pitchFamily="34" charset="0"/>
            </a:rPr>
            <a:t>hisoblanadi</a:t>
          </a:r>
          <a:r>
            <a:rPr lang="en-US" sz="2400" dirty="0" smtClean="0"/>
            <a:t>.</a:t>
          </a:r>
          <a:endParaRPr lang="ru-RU" sz="2400" dirty="0"/>
        </a:p>
      </dgm:t>
    </dgm:pt>
    <dgm:pt modelId="{5D74410F-C83A-49FF-8C69-53576A0CF772}" type="parTrans" cxnId="{3336B0E4-60E9-4EC0-979F-8FE97E20C54F}">
      <dgm:prSet/>
      <dgm:spPr/>
      <dgm:t>
        <a:bodyPr/>
        <a:lstStyle/>
        <a:p>
          <a:endParaRPr lang="ru-RU"/>
        </a:p>
      </dgm:t>
    </dgm:pt>
    <dgm:pt modelId="{4943DF70-2FFB-47E0-90E0-2C8D07AF0F60}" type="sibTrans" cxnId="{3336B0E4-60E9-4EC0-979F-8FE97E20C54F}">
      <dgm:prSet/>
      <dgm:spPr/>
      <dgm:t>
        <a:bodyPr/>
        <a:lstStyle/>
        <a:p>
          <a:endParaRPr lang="ru-RU"/>
        </a:p>
      </dgm:t>
    </dgm:pt>
    <dgm:pt modelId="{2668EE3A-C145-45C4-9EBE-E1AAAC84D078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600" dirty="0" err="1" smtClean="0">
              <a:latin typeface="Arial" pitchFamily="34" charset="0"/>
              <a:cs typeface="Arial" pitchFamily="34" charset="0"/>
            </a:rPr>
            <a:t>Hadis</a:t>
          </a:r>
          <a:r>
            <a:rPr lang="en-US" sz="36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3600" dirty="0" err="1" smtClean="0">
              <a:latin typeface="Arial" pitchFamily="34" charset="0"/>
              <a:cs typeface="Arial" pitchFamily="34" charset="0"/>
            </a:rPr>
            <a:t>payg‘ambarimiz</a:t>
          </a:r>
          <a:r>
            <a:rPr lang="en-US" sz="36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3600" dirty="0" err="1" smtClean="0">
              <a:latin typeface="Arial" pitchFamily="34" charset="0"/>
              <a:cs typeface="Arial" pitchFamily="34" charset="0"/>
            </a:rPr>
            <a:t>so‘zidir</a:t>
          </a:r>
          <a:r>
            <a:rPr lang="en-US" sz="3600" dirty="0" smtClean="0">
              <a:latin typeface="Arial" pitchFamily="34" charset="0"/>
              <a:cs typeface="Arial" pitchFamily="34" charset="0"/>
            </a:rPr>
            <a:t>.</a:t>
          </a:r>
          <a:endParaRPr lang="ru-RU" sz="3600" dirty="0">
            <a:latin typeface="Arial" pitchFamily="34" charset="0"/>
            <a:cs typeface="Arial" pitchFamily="34" charset="0"/>
          </a:endParaRPr>
        </a:p>
      </dgm:t>
    </dgm:pt>
    <dgm:pt modelId="{10BA6574-23E3-4955-A39D-20925C922491}" type="parTrans" cxnId="{8A4638E5-1C0C-4EF5-8CBC-9F8F2F2FF551}">
      <dgm:prSet/>
      <dgm:spPr/>
      <dgm:t>
        <a:bodyPr/>
        <a:lstStyle/>
        <a:p>
          <a:endParaRPr lang="ru-RU"/>
        </a:p>
      </dgm:t>
    </dgm:pt>
    <dgm:pt modelId="{98122433-6F05-49DB-A3C8-D000983F856D}" type="sibTrans" cxnId="{8A4638E5-1C0C-4EF5-8CBC-9F8F2F2FF551}">
      <dgm:prSet/>
      <dgm:spPr/>
      <dgm:t>
        <a:bodyPr/>
        <a:lstStyle/>
        <a:p>
          <a:endParaRPr lang="ru-RU"/>
        </a:p>
      </dgm:t>
    </dgm:pt>
    <dgm:pt modelId="{674E99F4-48A1-44E1-8B50-3969659E2ADF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dirty="0"/>
        </a:p>
      </dgm:t>
    </dgm:pt>
    <dgm:pt modelId="{F8AB5582-EBEC-4C04-B712-62B328D29E87}" type="sibTrans" cxnId="{0D82219B-061A-4CFD-82CA-CBEE158D41A4}">
      <dgm:prSet/>
      <dgm:spPr/>
      <dgm:t>
        <a:bodyPr/>
        <a:lstStyle/>
        <a:p>
          <a:endParaRPr lang="ru-RU"/>
        </a:p>
      </dgm:t>
    </dgm:pt>
    <dgm:pt modelId="{8159FF29-7136-4583-886E-5A4784A62990}" type="parTrans" cxnId="{0D82219B-061A-4CFD-82CA-CBEE158D41A4}">
      <dgm:prSet/>
      <dgm:spPr/>
      <dgm:t>
        <a:bodyPr/>
        <a:lstStyle/>
        <a:p>
          <a:endParaRPr lang="ru-RU"/>
        </a:p>
      </dgm:t>
    </dgm:pt>
    <dgm:pt modelId="{658DDB79-D957-4B80-A6B4-1D533F94BB45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dirty="0"/>
        </a:p>
      </dgm:t>
    </dgm:pt>
    <dgm:pt modelId="{247CF94F-AA56-46CF-B65D-AC9039933B8C}" type="sibTrans" cxnId="{EF41485C-7AA4-4386-B65F-FEE78132B736}">
      <dgm:prSet/>
      <dgm:spPr/>
      <dgm:t>
        <a:bodyPr/>
        <a:lstStyle/>
        <a:p>
          <a:endParaRPr lang="ru-RU"/>
        </a:p>
      </dgm:t>
    </dgm:pt>
    <dgm:pt modelId="{A3AD9A53-E6EB-467F-818C-4124B972BF53}" type="parTrans" cxnId="{EF41485C-7AA4-4386-B65F-FEE78132B736}">
      <dgm:prSet/>
      <dgm:spPr/>
      <dgm:t>
        <a:bodyPr/>
        <a:lstStyle/>
        <a:p>
          <a:endParaRPr lang="ru-RU"/>
        </a:p>
      </dgm:t>
    </dgm:pt>
    <dgm:pt modelId="{0737B2A4-7ED6-46AD-81D0-B338CD101379}" type="pres">
      <dgm:prSet presAssocID="{52654D76-6A60-4364-B2C4-CC7E9BED97F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2B50F0-0657-4218-9965-258BDC3C781C}" type="pres">
      <dgm:prSet presAssocID="{674E99F4-48A1-44E1-8B50-3969659E2ADF}" presName="composite" presStyleCnt="0"/>
      <dgm:spPr/>
    </dgm:pt>
    <dgm:pt modelId="{6AC50A41-0058-48CA-84A0-40ED8D8FB565}" type="pres">
      <dgm:prSet presAssocID="{674E99F4-48A1-44E1-8B50-3969659E2ADF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60116C-227E-4057-8247-A6D158DA57E9}" type="pres">
      <dgm:prSet presAssocID="{674E99F4-48A1-44E1-8B50-3969659E2ADF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D0F919-8C36-4698-BDE5-297421CF6CA7}" type="pres">
      <dgm:prSet presAssocID="{F8AB5582-EBEC-4C04-B712-62B328D29E87}" presName="sp" presStyleCnt="0"/>
      <dgm:spPr/>
    </dgm:pt>
    <dgm:pt modelId="{50657E5A-6985-4F72-9313-BE2093AE360E}" type="pres">
      <dgm:prSet presAssocID="{658DDB79-D957-4B80-A6B4-1D533F94BB45}" presName="composite" presStyleCnt="0"/>
      <dgm:spPr/>
    </dgm:pt>
    <dgm:pt modelId="{6A4FE548-AA53-40EC-89C1-A2E45FEA3C19}" type="pres">
      <dgm:prSet presAssocID="{658DDB79-D957-4B80-A6B4-1D533F94BB45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04811F-9440-45F5-AC52-E85E88948092}" type="pres">
      <dgm:prSet presAssocID="{658DDB79-D957-4B80-A6B4-1D533F94BB45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9D718C-7185-440D-9DAE-9275B0290452}" type="presOf" srcId="{52654D76-6A60-4364-B2C4-CC7E9BED97F6}" destId="{0737B2A4-7ED6-46AD-81D0-B338CD101379}" srcOrd="0" destOrd="0" presId="urn:microsoft.com/office/officeart/2005/8/layout/chevron2"/>
    <dgm:cxn modelId="{0D82219B-061A-4CFD-82CA-CBEE158D41A4}" srcId="{52654D76-6A60-4364-B2C4-CC7E9BED97F6}" destId="{674E99F4-48A1-44E1-8B50-3969659E2ADF}" srcOrd="0" destOrd="0" parTransId="{8159FF29-7136-4583-886E-5A4784A62990}" sibTransId="{F8AB5582-EBEC-4C04-B712-62B328D29E87}"/>
    <dgm:cxn modelId="{AF9646E4-B0C8-4E3C-9837-618AE41D47D2}" type="presOf" srcId="{2668EE3A-C145-45C4-9EBE-E1AAAC84D078}" destId="{1D60116C-227E-4057-8247-A6D158DA57E9}" srcOrd="0" destOrd="0" presId="urn:microsoft.com/office/officeart/2005/8/layout/chevron2"/>
    <dgm:cxn modelId="{E6497A40-BD22-45F5-9DC3-E6C24E9B4E8A}" type="presOf" srcId="{82A4DC0D-4DB0-4C87-986D-94881157DB71}" destId="{AB04811F-9440-45F5-AC52-E85E88948092}" srcOrd="0" destOrd="0" presId="urn:microsoft.com/office/officeart/2005/8/layout/chevron2"/>
    <dgm:cxn modelId="{EF41485C-7AA4-4386-B65F-FEE78132B736}" srcId="{52654D76-6A60-4364-B2C4-CC7E9BED97F6}" destId="{658DDB79-D957-4B80-A6B4-1D533F94BB45}" srcOrd="1" destOrd="0" parTransId="{A3AD9A53-E6EB-467F-818C-4124B972BF53}" sibTransId="{247CF94F-AA56-46CF-B65D-AC9039933B8C}"/>
    <dgm:cxn modelId="{8B1C02CF-9D1A-4FB4-B2CC-D45EB89888ED}" type="presOf" srcId="{658DDB79-D957-4B80-A6B4-1D533F94BB45}" destId="{6A4FE548-AA53-40EC-89C1-A2E45FEA3C19}" srcOrd="0" destOrd="0" presId="urn:microsoft.com/office/officeart/2005/8/layout/chevron2"/>
    <dgm:cxn modelId="{8A4638E5-1C0C-4EF5-8CBC-9F8F2F2FF551}" srcId="{674E99F4-48A1-44E1-8B50-3969659E2ADF}" destId="{2668EE3A-C145-45C4-9EBE-E1AAAC84D078}" srcOrd="0" destOrd="0" parTransId="{10BA6574-23E3-4955-A39D-20925C922491}" sibTransId="{98122433-6F05-49DB-A3C8-D000983F856D}"/>
    <dgm:cxn modelId="{BBD56231-C11E-4D9C-A0AC-35B1D6454355}" type="presOf" srcId="{674E99F4-48A1-44E1-8B50-3969659E2ADF}" destId="{6AC50A41-0058-48CA-84A0-40ED8D8FB565}" srcOrd="0" destOrd="0" presId="urn:microsoft.com/office/officeart/2005/8/layout/chevron2"/>
    <dgm:cxn modelId="{3336B0E4-60E9-4EC0-979F-8FE97E20C54F}" srcId="{658DDB79-D957-4B80-A6B4-1D533F94BB45}" destId="{82A4DC0D-4DB0-4C87-986D-94881157DB71}" srcOrd="0" destOrd="0" parTransId="{5D74410F-C83A-49FF-8C69-53576A0CF772}" sibTransId="{4943DF70-2FFB-47E0-90E0-2C8D07AF0F60}"/>
    <dgm:cxn modelId="{7325B4E0-59B0-42A0-B52B-E12872C12AB0}" type="presParOf" srcId="{0737B2A4-7ED6-46AD-81D0-B338CD101379}" destId="{5B2B50F0-0657-4218-9965-258BDC3C781C}" srcOrd="0" destOrd="0" presId="urn:microsoft.com/office/officeart/2005/8/layout/chevron2"/>
    <dgm:cxn modelId="{FC9276F5-525C-486E-AF2D-D00F1A1AE5D0}" type="presParOf" srcId="{5B2B50F0-0657-4218-9965-258BDC3C781C}" destId="{6AC50A41-0058-48CA-84A0-40ED8D8FB565}" srcOrd="0" destOrd="0" presId="urn:microsoft.com/office/officeart/2005/8/layout/chevron2"/>
    <dgm:cxn modelId="{10D6E7D3-D59F-455A-86C2-32CB749FFFBB}" type="presParOf" srcId="{5B2B50F0-0657-4218-9965-258BDC3C781C}" destId="{1D60116C-227E-4057-8247-A6D158DA57E9}" srcOrd="1" destOrd="0" presId="urn:microsoft.com/office/officeart/2005/8/layout/chevron2"/>
    <dgm:cxn modelId="{6BE2A482-46DC-4B4F-B4C8-FEC36BDEFFB8}" type="presParOf" srcId="{0737B2A4-7ED6-46AD-81D0-B338CD101379}" destId="{9AD0F919-8C36-4698-BDE5-297421CF6CA7}" srcOrd="1" destOrd="0" presId="urn:microsoft.com/office/officeart/2005/8/layout/chevron2"/>
    <dgm:cxn modelId="{B2D37FEA-8423-4FDA-829C-BC50F36583A5}" type="presParOf" srcId="{0737B2A4-7ED6-46AD-81D0-B338CD101379}" destId="{50657E5A-6985-4F72-9313-BE2093AE360E}" srcOrd="2" destOrd="0" presId="urn:microsoft.com/office/officeart/2005/8/layout/chevron2"/>
    <dgm:cxn modelId="{B6120C36-FDF5-4816-9185-55F999636BB4}" type="presParOf" srcId="{50657E5A-6985-4F72-9313-BE2093AE360E}" destId="{6A4FE548-AA53-40EC-89C1-A2E45FEA3C19}" srcOrd="0" destOrd="0" presId="urn:microsoft.com/office/officeart/2005/8/layout/chevron2"/>
    <dgm:cxn modelId="{BDFC28E8-D639-49DE-B35E-0C9CF1E36AF1}" type="presParOf" srcId="{50657E5A-6985-4F72-9313-BE2093AE360E}" destId="{AB04811F-9440-45F5-AC52-E85E88948092}" srcOrd="1" destOrd="0" presId="urn:microsoft.com/office/officeart/2005/8/layout/chevr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679" y="2437"/>
            <a:ext cx="913158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428728" y="1857370"/>
            <a:ext cx="7286676" cy="2487256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>
              <a:lnSpc>
                <a:spcPts val="3471"/>
              </a:lnSpc>
              <a:spcBef>
                <a:spcPts val="196"/>
              </a:spcBef>
            </a:pPr>
            <a:endParaRPr lang="ru-RU" sz="31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32692">
              <a:lnSpc>
                <a:spcPts val="3471"/>
              </a:lnSpc>
              <a:spcBef>
                <a:spcPts val="196"/>
              </a:spcBef>
            </a:pPr>
            <a:r>
              <a:rPr lang="en-US" sz="3100" b="1" dirty="0" err="1" smtClean="0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lang="en-US" sz="3100" b="1" dirty="0" smtClean="0">
                <a:solidFill>
                  <a:srgbClr val="2365C7"/>
                </a:solidFill>
                <a:latin typeface="Arial"/>
                <a:cs typeface="Arial"/>
              </a:rPr>
              <a:t>: </a:t>
            </a:r>
            <a:r>
              <a:rPr lang="en-US" sz="3100" b="1" dirty="0" err="1" smtClean="0">
                <a:solidFill>
                  <a:srgbClr val="2365C7"/>
                </a:solidFill>
                <a:latin typeface="Arial"/>
                <a:cs typeface="Arial"/>
              </a:rPr>
              <a:t>Hadislar</a:t>
            </a:r>
            <a:r>
              <a:rPr lang="en-US" sz="31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100" b="1" dirty="0" err="1" smtClean="0">
                <a:solidFill>
                  <a:srgbClr val="2365C7"/>
                </a:solidFill>
                <a:latin typeface="Arial"/>
                <a:cs typeface="Arial"/>
              </a:rPr>
              <a:t>tahlili</a:t>
            </a:r>
            <a:endParaRPr lang="en-US" sz="3100" dirty="0" smtClean="0">
              <a:solidFill>
                <a:srgbClr val="373435"/>
              </a:solidFill>
              <a:latin typeface="Arial"/>
              <a:cs typeface="Arial"/>
            </a:endParaRPr>
          </a:p>
          <a:p>
            <a:pPr marL="57492">
              <a:spcBef>
                <a:spcPts val="600"/>
              </a:spcBef>
            </a:pPr>
            <a:endParaRPr lang="ru-RU" sz="2000" i="1" spc="1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57492">
              <a:spcBef>
                <a:spcPts val="600"/>
              </a:spcBef>
            </a:pPr>
            <a:endParaRPr lang="en-US" sz="2000" i="1" spc="1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57492">
              <a:spcBef>
                <a:spcPts val="600"/>
              </a:spcBef>
            </a:pPr>
            <a:endParaRPr lang="ru-RU" sz="2000" i="1" spc="1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57492">
              <a:spcBef>
                <a:spcPts val="600"/>
              </a:spcBef>
            </a:pPr>
            <a:r>
              <a:rPr lang="en-US" sz="2000" i="1" spc="10" dirty="0" err="1" smtClean="0">
                <a:solidFill>
                  <a:srgbClr val="231F20"/>
                </a:solidFill>
                <a:latin typeface="Arial"/>
                <a:cs typeface="Arial"/>
              </a:rPr>
              <a:t>O‘qituvchi</a:t>
            </a:r>
            <a:r>
              <a:rPr lang="en-US" sz="2000" i="1" spc="10" dirty="0" smtClean="0">
                <a:solidFill>
                  <a:srgbClr val="231F20"/>
                </a:solidFill>
                <a:latin typeface="Arial"/>
                <a:cs typeface="Arial"/>
              </a:rPr>
              <a:t>: </a:t>
            </a:r>
            <a:r>
              <a:rPr lang="en-US" sz="2000" i="1" spc="10" dirty="0" err="1" smtClean="0">
                <a:solidFill>
                  <a:srgbClr val="231F20"/>
                </a:solidFill>
                <a:latin typeface="Arial"/>
                <a:cs typeface="Arial"/>
              </a:rPr>
              <a:t>Matyakubova</a:t>
            </a:r>
            <a:r>
              <a:rPr lang="en-US" sz="2000" i="1" spc="1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2000" i="1" spc="10" dirty="0" err="1" smtClean="0">
                <a:solidFill>
                  <a:srgbClr val="231F20"/>
                </a:solidFill>
                <a:latin typeface="Arial"/>
                <a:cs typeface="Arial"/>
              </a:rPr>
              <a:t>Xosiyat</a:t>
            </a:r>
            <a:r>
              <a:rPr lang="en-US" sz="2000" i="1" spc="1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2000" i="1" spc="10" dirty="0" err="1" smtClean="0">
                <a:solidFill>
                  <a:srgbClr val="231F20"/>
                </a:solidFill>
                <a:latin typeface="Arial"/>
                <a:cs typeface="Arial"/>
              </a:rPr>
              <a:t>Erkaboyevna</a:t>
            </a:r>
            <a:endParaRPr lang="en-US" sz="2000" i="1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643702" y="321453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643702" y="361576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786578" y="375032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ru-RU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 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xmlns="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8" y="342467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0" spc="18" dirty="0" smtClean="0">
                <a:solidFill>
                  <a:sysClr val="window" lastClr="FFFFFF"/>
                </a:solidFill>
              </a:rPr>
              <a:t>   </a:t>
            </a:r>
            <a:r>
              <a:rPr lang="en-US" sz="6000" kern="0" spc="18" dirty="0" err="1" smtClean="0">
                <a:solidFill>
                  <a:sysClr val="window" lastClr="FFFFFF"/>
                </a:solidFill>
              </a:rPr>
              <a:t>Adabiyot</a:t>
            </a:r>
            <a:endParaRPr lang="en-US" sz="6000" kern="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xmlns="" id="{4BA87E8F-AB13-4B1A-98DA-14DD43AEABCF}"/>
              </a:ext>
            </a:extLst>
          </p:cNvPr>
          <p:cNvSpPr/>
          <p:nvPr/>
        </p:nvSpPr>
        <p:spPr>
          <a:xfrm>
            <a:off x="820491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xmlns="" id="{B0334A9A-6476-4878-93C5-A3D2EC2917B4}"/>
              </a:ext>
            </a:extLst>
          </p:cNvPr>
          <p:cNvSpPr/>
          <p:nvPr/>
        </p:nvSpPr>
        <p:spPr>
          <a:xfrm>
            <a:off x="925731" y="1054046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xmlns="" id="{6631407E-AD9B-4D71-ADDE-1AE5738A212F}"/>
              </a:ext>
            </a:extLst>
          </p:cNvPr>
          <p:cNvSpPr/>
          <p:nvPr/>
        </p:nvSpPr>
        <p:spPr>
          <a:xfrm>
            <a:off x="705923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xmlns="" id="{23E1226E-F095-46EB-B6A9-68DAB40DE3D5}"/>
              </a:ext>
            </a:extLst>
          </p:cNvPr>
          <p:cNvSpPr/>
          <p:nvPr/>
        </p:nvSpPr>
        <p:spPr>
          <a:xfrm>
            <a:off x="856408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xmlns="" id="{F081E63C-06CE-423D-AAE9-690F6D2219A1}"/>
              </a:ext>
            </a:extLst>
          </p:cNvPr>
          <p:cNvSpPr/>
          <p:nvPr/>
        </p:nvSpPr>
        <p:spPr>
          <a:xfrm>
            <a:off x="641146" y="781949"/>
            <a:ext cx="191550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xmlns="" id="{38127922-7F66-46DD-B48F-9CFEFAEAC55F}"/>
              </a:ext>
            </a:extLst>
          </p:cNvPr>
          <p:cNvSpPr/>
          <p:nvPr/>
        </p:nvSpPr>
        <p:spPr>
          <a:xfrm>
            <a:off x="528175" y="460804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24" name="Рисунок 23" descr="images.jpg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lum contrast="10000"/>
          </a:blip>
          <a:srcRect l="13374" r="13374"/>
          <a:stretch>
            <a:fillRect/>
          </a:stretch>
        </p:blipFill>
        <p:spPr>
          <a:xfrm>
            <a:off x="6500826" y="2214560"/>
            <a:ext cx="1928826" cy="1714512"/>
          </a:xfrm>
        </p:spPr>
      </p:pic>
    </p:spTree>
    <p:extLst>
      <p:ext uri="{BB962C8B-B14F-4D97-AF65-F5344CB8AC3E}">
        <p14:creationId xmlns:p14="http://schemas.microsoft.com/office/powerpoint/2010/main" xmlns="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800" b="1" dirty="0" err="1" smtClean="0">
                <a:latin typeface="Arial" pitchFamily="34" charset="0"/>
                <a:cs typeface="Arial" pitchFamily="34" charset="0"/>
              </a:rPr>
              <a:t>Ilm</a:t>
            </a:r>
            <a:r>
              <a:rPr lang="en-US" sz="3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 smtClean="0">
                <a:latin typeface="Arial" pitchFamily="34" charset="0"/>
                <a:cs typeface="Arial" pitchFamily="34" charset="0"/>
              </a:rPr>
              <a:t>o‘rganmoq</a:t>
            </a:r>
            <a:r>
              <a:rPr lang="en-US" sz="3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 smtClean="0">
                <a:latin typeface="Arial" pitchFamily="34" charset="0"/>
                <a:cs typeface="Arial" pitchFamily="34" charset="0"/>
              </a:rPr>
              <a:t>ilm</a:t>
            </a:r>
            <a:r>
              <a:rPr lang="en-US" sz="3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 smtClean="0">
                <a:latin typeface="Arial" pitchFamily="34" charset="0"/>
                <a:cs typeface="Arial" pitchFamily="34" charset="0"/>
              </a:rPr>
              <a:t>o‘rgatmoqning</a:t>
            </a:r>
            <a:r>
              <a:rPr lang="en-US" sz="3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 smtClean="0">
                <a:latin typeface="Arial" pitchFamily="34" charset="0"/>
                <a:cs typeface="Arial" pitchFamily="34" charset="0"/>
              </a:rPr>
              <a:t>fazilati</a:t>
            </a:r>
            <a:endParaRPr lang="ru-RU" sz="3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800" dirty="0" smtClean="0">
                <a:latin typeface="Arial" pitchFamily="34" charset="0"/>
                <a:cs typeface="Arial" pitchFamily="34" charset="0"/>
              </a:rPr>
              <a:t>                  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sz="4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sz="4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photo_2020-09-06_16-35-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694" y="2000246"/>
            <a:ext cx="3214710" cy="278608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Рисунок 4" descr="photo_2020-09-06_16-35-1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2000246"/>
            <a:ext cx="3857652" cy="2828929"/>
          </a:xfrm>
          <a:prstGeom prst="roundRect">
            <a:avLst>
              <a:gd name="adj" fmla="val 18268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2" name="Скругленный прямоугольник 11"/>
          <p:cNvSpPr/>
          <p:nvPr/>
        </p:nvSpPr>
        <p:spPr>
          <a:xfrm>
            <a:off x="571472" y="1285866"/>
            <a:ext cx="3214710" cy="5000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Hunarmand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5500694" y="1285866"/>
            <a:ext cx="3071834" cy="571504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O‘qituvchi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topshiriq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357304"/>
            <a:ext cx="8229600" cy="33944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36000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Darslikdagi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savol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topshiriqlarni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bajaring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(32-sahifa)</a:t>
            </a:r>
          </a:p>
          <a:p>
            <a:pPr marL="360000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36000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Ilm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haqida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hadislarni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360000" indent="0">
              <a:buNone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bilasiz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daftaringizga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photo_2020-09-06_20-49-5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86644" y="2357436"/>
            <a:ext cx="1285884" cy="1928826"/>
          </a:xfrm>
          <a:prstGeom prst="rect">
            <a:avLst/>
          </a:prstGeom>
        </p:spPr>
      </p:pic>
      <p:sp>
        <p:nvSpPr>
          <p:cNvPr id="5" name="Стрелка вправо 4"/>
          <p:cNvSpPr/>
          <p:nvPr/>
        </p:nvSpPr>
        <p:spPr>
          <a:xfrm>
            <a:off x="357158" y="1428742"/>
            <a:ext cx="978408" cy="484632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Hadis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nima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20015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 descr="photo_2020-09-06_19-33-3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71472" y="1857370"/>
            <a:ext cx="1000132" cy="642942"/>
          </a:xfrm>
          <a:prstGeom prst="rect">
            <a:avLst/>
          </a:prstGeom>
        </p:spPr>
      </p:pic>
      <p:pic>
        <p:nvPicPr>
          <p:cNvPr id="6" name="Рисунок 5" descr="photo_2020-09-06_19-33-32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71472" y="3429006"/>
            <a:ext cx="1000132" cy="6715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Hadisning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tuzilishi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Блок-схема: альтернативный процесс 14"/>
          <p:cNvSpPr/>
          <p:nvPr/>
        </p:nvSpPr>
        <p:spPr>
          <a:xfrm>
            <a:off x="3500430" y="1142990"/>
            <a:ext cx="2214578" cy="785818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Hadis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642910" y="2571750"/>
            <a:ext cx="1857388" cy="785818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Sanad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Блок-схема: альтернативный процесс 17"/>
          <p:cNvSpPr/>
          <p:nvPr/>
        </p:nvSpPr>
        <p:spPr>
          <a:xfrm>
            <a:off x="6572264" y="2500312"/>
            <a:ext cx="1928826" cy="826962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Matn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Блок-схема: альтернативный процесс 18"/>
          <p:cNvSpPr/>
          <p:nvPr/>
        </p:nvSpPr>
        <p:spPr>
          <a:xfrm>
            <a:off x="357158" y="4143386"/>
            <a:ext cx="2357454" cy="755524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Kim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tomonidan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aytilgani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Блок-схема: альтернативный процесс 20"/>
          <p:cNvSpPr/>
          <p:nvPr/>
        </p:nvSpPr>
        <p:spPr>
          <a:xfrm>
            <a:off x="6643702" y="4071948"/>
            <a:ext cx="2357454" cy="826962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Mazmuni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 rot="10800000" flipV="1">
            <a:off x="3571868" y="2071684"/>
            <a:ext cx="642942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5000628" y="2071684"/>
            <a:ext cx="571504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rot="5400000">
            <a:off x="7322363" y="3679039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 rot="5400000">
            <a:off x="1250133" y="3679039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57" name="Рисунок 56" descr="photo_2020-09-06_19-27-4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678" y="2928940"/>
            <a:ext cx="2857520" cy="19192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Yodingizda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tuting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8-25_22-13-2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57818" y="1214428"/>
            <a:ext cx="3172277" cy="33940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Скругленный прямоугольник 5"/>
          <p:cNvSpPr/>
          <p:nvPr/>
        </p:nvSpPr>
        <p:spPr>
          <a:xfrm>
            <a:off x="714348" y="1357304"/>
            <a:ext cx="4071966" cy="3357586"/>
          </a:xfrm>
          <a:prstGeom prst="roundRect">
            <a:avLst>
              <a:gd name="adj" fmla="val 1731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Hadislarni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barcha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shartlari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tekshirib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ularni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sahih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ishonchli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nosahih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ishonchsiz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qismlarga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ajratishni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birinchi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bo‘lib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Imom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al-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Buxoriy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joriy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Esda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saqlang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! </a:t>
            </a:r>
            <a:endParaRPr lang="ru-RU" sz="5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photo_2020-09-05_22-21-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66" y="2643188"/>
            <a:ext cx="5857916" cy="2285988"/>
          </a:xfrm>
          <a:prstGeom prst="rect">
            <a:avLst/>
          </a:prstGeom>
        </p:spPr>
      </p:pic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80049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Hadislarda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islom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dinining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qonun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qoidalari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birgalikda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insoniy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fazilatlar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tashviq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qilinadi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insoniylik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sha’niga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dog‘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tushuradigan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yomon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sifatlar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qoralanadi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photo_2020-09-06_19-58-5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60" y="2786064"/>
            <a:ext cx="2571768" cy="20717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Стрелка вправо 9"/>
          <p:cNvSpPr/>
          <p:nvPr/>
        </p:nvSpPr>
        <p:spPr>
          <a:xfrm>
            <a:off x="500034" y="1214428"/>
            <a:ext cx="857256" cy="62750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Insoniy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fazilatlar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00150"/>
            <a:ext cx="8643998" cy="380049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 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O‘zaro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do‘stona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munosabat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Wingdings" pitchFamily="2" charset="2"/>
              <a:buChar char="Ø"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qarindoshlik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Wingdings" pitchFamily="2" charset="2"/>
              <a:buChar char="Ø"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ota-ona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farzand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haq-huquqi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Wingdings" pitchFamily="2" charset="2"/>
              <a:buChar char="Ø"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mehr-oqibat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Wingdings" pitchFamily="2" charset="2"/>
              <a:buChar char="Ø"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halollik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Wingdings" pitchFamily="2" charset="2"/>
              <a:buChar char="Ø"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poklik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Wingdings" pitchFamily="2" charset="2"/>
              <a:buChar char="Ø"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adolat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Wingdings" pitchFamily="2" charset="2"/>
              <a:buChar char="Ø"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insof-tavfiqli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bo‘lish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photo_2020-09-05_22-40-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1214428"/>
            <a:ext cx="2714644" cy="37147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Buyuk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muhaddislar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Содержимое 9" descr="photo_2020-09-04_15-50-2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5008" y="1142990"/>
            <a:ext cx="3286116" cy="3714776"/>
          </a:xfrm>
        </p:spPr>
      </p:pic>
      <p:sp>
        <p:nvSpPr>
          <p:cNvPr id="4" name="Блок-схема: альтернативный процесс 3"/>
          <p:cNvSpPr/>
          <p:nvPr/>
        </p:nvSpPr>
        <p:spPr>
          <a:xfrm>
            <a:off x="1785918" y="1285866"/>
            <a:ext cx="3857652" cy="928694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Abu 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Abdulloh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Muhammad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ibn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Ismoil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al-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Buxoriy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1785918" y="2571750"/>
            <a:ext cx="3857652" cy="857256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Abu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Iso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Muhammad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ibn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Iso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at-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Termiziy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1714480" y="3786196"/>
            <a:ext cx="3929090" cy="1000132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Abu Muhammad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Abdulloh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ibn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Abu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ar-Rahmon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ad-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Dorimiy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as-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Samarqandiy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571472" y="1357304"/>
            <a:ext cx="714380" cy="428628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571472" y="2643188"/>
            <a:ext cx="714380" cy="428628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500034" y="3929072"/>
            <a:ext cx="714380" cy="428628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Salom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berish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islom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amallaridandir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500034" y="1357304"/>
            <a:ext cx="5929354" cy="3286148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Rasululloh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sollallohu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alayhi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vasallamdan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kishi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so‘radi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: “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Islomda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eng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yaxshi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xislatlar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qaysidir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?”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Dedilar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: “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Ochlarga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taom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bermoqlik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tanigan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tanimaganga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salom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bermoqlik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”. 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Содержимое 8" descr="photo_2020-09-06_16-05-5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00826" y="1714494"/>
            <a:ext cx="2357454" cy="242889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G‘azabni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bosmoq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haqida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Содержимое 11" descr="photo_2020-08-03_10-20-1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1670" y="1749425"/>
            <a:ext cx="4553895" cy="3251217"/>
          </a:xfrm>
        </p:spPr>
      </p:pic>
      <p:sp>
        <p:nvSpPr>
          <p:cNvPr id="10" name="Горизонтальный свиток 9"/>
          <p:cNvSpPr/>
          <p:nvPr/>
        </p:nvSpPr>
        <p:spPr>
          <a:xfrm>
            <a:off x="857224" y="1071552"/>
            <a:ext cx="6858048" cy="2714644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Abu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Hurayra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roziyallohu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anhu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rivoyat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qiladirlarki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Rasululloh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sollallohu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alayhi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vasallam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Birovni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kurashib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yiqitgan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polvon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emas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balki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g‘azablangan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vaqtida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jahlini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yutgan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odam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polvondir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!”-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dedilar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248</Words>
  <PresentationFormat>Экран (16:9)</PresentationFormat>
  <Paragraphs>51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Hadis nima?</vt:lpstr>
      <vt:lpstr>Hadisning tuzilishi</vt:lpstr>
      <vt:lpstr>Yodingizda tuting!</vt:lpstr>
      <vt:lpstr>Esda saqlang! </vt:lpstr>
      <vt:lpstr>Insoniy fazilatlar</vt:lpstr>
      <vt:lpstr>Buyuk muhaddislar</vt:lpstr>
      <vt:lpstr>Salom berish islom amallaridandir</vt:lpstr>
      <vt:lpstr>G‘azabni bosmoq haqida</vt:lpstr>
      <vt:lpstr>Ilm o‘rganmoq va ilm o‘rgatmoqning fazilati</vt:lpstr>
      <vt:lpstr>Mustaqil bajarish uchun topshiriq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lenovo</cp:lastModifiedBy>
  <cp:revision>58</cp:revision>
  <dcterms:created xsi:type="dcterms:W3CDTF">2020-08-23T10:25:57Z</dcterms:created>
  <dcterms:modified xsi:type="dcterms:W3CDTF">2020-09-08T07:47:34Z</dcterms:modified>
</cp:coreProperties>
</file>