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1044" y="-11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3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50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6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0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8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5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9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0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1D83-5AD9-413C-A3C3-B508FB377512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92B0-159B-4A7D-BF28-BCDA84548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O‘zbek</a:t>
            </a:r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tili</a:t>
            </a:r>
            <a:endParaRPr lang="ru-RU" sz="8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104060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diktant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usulida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jadvalda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belgilang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780" y="1549182"/>
            <a:ext cx="8286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spc="5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So‘zlar</a:t>
            </a:r>
            <a:r>
              <a:rPr lang="en-US" sz="2400" b="1" i="1" spc="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ona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40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hovli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40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dahliz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oshxona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40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xat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12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paxta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027602"/>
              </p:ext>
            </p:extLst>
          </p:nvPr>
        </p:nvGraphicFramePr>
        <p:xfrm>
          <a:off x="1274444" y="2211200"/>
          <a:ext cx="659511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389"/>
                <a:gridCol w="824389"/>
                <a:gridCol w="824389"/>
                <a:gridCol w="788763"/>
                <a:gridCol w="860015"/>
                <a:gridCol w="824389"/>
                <a:gridCol w="824389"/>
                <a:gridCol w="824389"/>
              </a:tblGrid>
              <a:tr h="612563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25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25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714750" y="2766060"/>
            <a:ext cx="857250" cy="65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48940" y="2766060"/>
            <a:ext cx="765810" cy="65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417570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37510" y="3394710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54755" y="3394710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71239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89245" y="3394709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06490" y="3394709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23735" y="3394708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09247" y="2771239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46495" y="2771239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63740" y="2782669"/>
            <a:ext cx="77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2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91490" y="205264"/>
            <a:ext cx="8161020" cy="99417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Nuqtalar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o‘rniga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harflaridan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mosini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qo‘ying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ishtirokida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7512" y="1937319"/>
            <a:ext cx="8443356" cy="1397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805">
              <a:spcBef>
                <a:spcPts val="890"/>
              </a:spcBef>
              <a:spcAft>
                <a:spcPts val="0"/>
              </a:spcAft>
              <a:tabLst>
                <a:tab pos="831850" algn="l"/>
                <a:tab pos="1597660" algn="l"/>
                <a:tab pos="2531110" algn="l"/>
                <a:tab pos="3007360" algn="l"/>
                <a:tab pos="4342130" algn="l"/>
              </a:tabLst>
            </a:pP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Mi.,  </a:t>
            </a:r>
            <a:r>
              <a:rPr lang="en-US" sz="2800" b="1" spc="-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sha.ar, 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osh.ona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 a.il, 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me.mon.ona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alo.ida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dara.t,</a:t>
            </a:r>
            <a:r>
              <a:rPr lang="en-US" sz="2800" b="1" spc="325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325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2800" b="1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ammom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3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33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2800" b="1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ojat.ona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3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33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a.loq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3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33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ru.sat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 </a:t>
            </a:r>
            <a:r>
              <a:rPr lang="en-US" sz="2800" b="1" spc="33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tu.um.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8640" y="1913568"/>
            <a:ext cx="8274726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805">
              <a:spcBef>
                <a:spcPts val="890"/>
              </a:spcBef>
              <a:spcAft>
                <a:spcPts val="0"/>
              </a:spcAft>
              <a:tabLst>
                <a:tab pos="831850" algn="l"/>
                <a:tab pos="1597660" algn="l"/>
                <a:tab pos="2531110" algn="l"/>
                <a:tab pos="3007360" algn="l"/>
                <a:tab pos="4342130" algn="l"/>
              </a:tabLst>
            </a:pP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spc="-1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</a:t>
            </a:r>
            <a:r>
              <a:rPr lang="en-US" sz="2800" b="1" spc="-15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spc="-1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ar</a:t>
            </a:r>
            <a:r>
              <a:rPr lang="en-US" sz="2800" b="1" spc="-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osh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il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mon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alo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ida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345">
              <a:spcBef>
                <a:spcPts val="70"/>
              </a:spcBef>
              <a:spcAft>
                <a:spcPts val="0"/>
              </a:spcAft>
            </a:pP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dara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25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ammom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3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ojat</a:t>
            </a:r>
            <a:r>
              <a:rPr lang="en-US" sz="2800" b="1" spc="-5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ona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3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loq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3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ru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sat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spc="33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tu</a:t>
            </a:r>
            <a:r>
              <a:rPr lang="en-US" sz="2800" b="1" spc="-5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en-US" sz="2800" b="1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548640" y="273844"/>
            <a:ext cx="8252460" cy="984940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Nuqtalar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o‘rniga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harflaridan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mosini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qo‘ying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ishtirokida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Savollarga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bergan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suhbatni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ettiring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05740" y="1462492"/>
            <a:ext cx="4168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9910">
              <a:spcBef>
                <a:spcPts val="81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–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Siz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hovlida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yashaysizmi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255" y="2068298"/>
            <a:ext cx="3669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410">
              <a:spcBef>
                <a:spcPts val="24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Hovlingizda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nimalar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bor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775" y="2566961"/>
            <a:ext cx="36199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86410">
              <a:spcBef>
                <a:spcPts val="24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Hovlingizda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nimalar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bor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50568" y="3155498"/>
            <a:ext cx="39052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5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xonangizda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nimalar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02975" y="3649946"/>
            <a:ext cx="39052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5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xonangizda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nimalar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360355" y="1430525"/>
            <a:ext cx="15938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9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... 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5346393" y="2044548"/>
            <a:ext cx="15938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9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... 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337868" y="2627162"/>
            <a:ext cx="20716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75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... 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Bular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... 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342693" y="3173753"/>
            <a:ext cx="27717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5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... 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Ammo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yo‘q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5371350" y="3667957"/>
            <a:ext cx="3363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63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... 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Chunki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xona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... 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8265968" cy="99417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kelgan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savollarga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undoshlari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ishtirok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etgan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ko‘chiring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0090" y="1368841"/>
            <a:ext cx="7795260" cy="30339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409065">
              <a:spcBef>
                <a:spcPts val="76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SEN</a:t>
            </a:r>
            <a:r>
              <a:rPr lang="en-US" sz="1600" b="1" spc="2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YASH</a:t>
            </a:r>
            <a:r>
              <a:rPr lang="en-US" sz="1600" b="1" spc="-1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YDIGAN</a:t>
            </a:r>
            <a:r>
              <a:rPr lang="en-US" sz="1600" b="1" spc="2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</a:t>
            </a:r>
            <a:endParaRPr lang="ru-RU" sz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6040" marR="573405" indent="251460" algn="just">
              <a:lnSpc>
                <a:spcPct val="104000"/>
              </a:lnSpc>
              <a:spcBef>
                <a:spcPts val="69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Sen</a:t>
            </a:r>
            <a:r>
              <a:rPr lang="en-US" sz="1800" spc="4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yashaydigan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shaharda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ko‘p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qavatli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uylar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juda</a:t>
            </a:r>
            <a:r>
              <a:rPr lang="en-US" sz="1800" spc="1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ko‘p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spc="1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Sen</a:t>
            </a:r>
            <a:r>
              <a:rPr lang="en-US" sz="1800" spc="1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ham</a:t>
            </a:r>
            <a:r>
              <a:rPr lang="en-US" sz="1800" spc="15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ana</a:t>
            </a:r>
            <a:r>
              <a:rPr lang="en-US" sz="1800" spc="1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shu</a:t>
            </a:r>
            <a:r>
              <a:rPr lang="en-US" sz="1800" spc="1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uylarning</a:t>
            </a:r>
            <a:r>
              <a:rPr lang="en-US" sz="1800" spc="15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birida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yashaysan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spc="4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O‘z</a:t>
            </a:r>
            <a:r>
              <a:rPr lang="en-US" sz="1800" spc="4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uyingni</a:t>
            </a:r>
            <a:r>
              <a:rPr lang="en-US" sz="1800" spc="4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yaxshi</a:t>
            </a:r>
            <a:r>
              <a:rPr lang="en-US" sz="1800" spc="4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ko‘rasan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spc="4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Sen</a:t>
            </a:r>
            <a:r>
              <a:rPr lang="en-US" sz="1800" spc="4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</a:t>
            </a:r>
            <a:r>
              <a:rPr lang="en-US" sz="1800" spc="10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atrofi</a:t>
            </a:r>
            <a:r>
              <a:rPr lang="en-US" sz="1800" spc="3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ozoda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3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ko‘rkam</a:t>
            </a:r>
            <a:r>
              <a:rPr lang="en-US" sz="1800" spc="37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bo‘lishini</a:t>
            </a:r>
            <a:r>
              <a:rPr lang="en-US" sz="1800" spc="3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juda-juda</a:t>
            </a:r>
            <a:r>
              <a:rPr lang="en-US" sz="1800" spc="3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xohlaysan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Shuning</a:t>
            </a:r>
            <a:r>
              <a:rPr lang="en-US" sz="1800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uchun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ham</a:t>
            </a:r>
            <a:r>
              <a:rPr lang="en-US" sz="1800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oila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a’zolaring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zina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</a:t>
            </a:r>
            <a:r>
              <a:rPr lang="en-US" sz="1800" spc="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yo‘laklarni</a:t>
            </a:r>
            <a:r>
              <a:rPr lang="en-US" sz="1800" spc="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doimo</a:t>
            </a:r>
            <a:r>
              <a:rPr lang="en-US" sz="1800" spc="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2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tozalaysizlar</a:t>
            </a:r>
            <a:r>
              <a:rPr lang="en-US" sz="1800" spc="-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spc="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Turli</a:t>
            </a:r>
            <a:r>
              <a:rPr lang="en-US" sz="1800" spc="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chiqindilarni</a:t>
            </a:r>
            <a:r>
              <a:rPr lang="en-US" sz="1800" spc="1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maxsus</a:t>
            </a:r>
            <a:r>
              <a:rPr lang="en-US" sz="18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axlat</a:t>
            </a:r>
            <a:r>
              <a:rPr lang="en-US" sz="18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qutilariga</a:t>
            </a:r>
            <a:r>
              <a:rPr lang="en-US" sz="1800" spc="3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2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tashlaysizlar</a:t>
            </a:r>
            <a:r>
              <a:rPr lang="en-US" sz="1800" spc="-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5405" marR="573405" indent="251460" algn="just">
              <a:lnSpc>
                <a:spcPct val="104000"/>
              </a:lnSpc>
              <a:spcBef>
                <a:spcPts val="7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atrofi</a:t>
            </a:r>
            <a:r>
              <a:rPr lang="en-US" sz="1800" spc="3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toza</a:t>
            </a:r>
            <a:r>
              <a:rPr lang="en-US" sz="1800" spc="-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34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chiroyli</a:t>
            </a:r>
            <a:r>
              <a:rPr lang="en-US" sz="1800" spc="34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bo‘lsa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xursand</a:t>
            </a:r>
            <a:r>
              <a:rPr lang="en-US" sz="1800" spc="34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bo‘lasan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Sen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hech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qachon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devorlarga</a:t>
            </a:r>
            <a:r>
              <a:rPr lang="en-US" sz="1800" spc="3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chizmaysan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yozmaysan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spc="2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-chi?</a:t>
            </a:r>
            <a:r>
              <a:rPr lang="en-US" sz="1800" spc="2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Ular</a:t>
            </a:r>
            <a:r>
              <a:rPr lang="en-US" sz="1800" spc="2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ham</a:t>
            </a:r>
            <a:r>
              <a:rPr lang="en-US" sz="1800" spc="2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ozoda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2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chiroyli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uylarda</a:t>
            </a:r>
            <a:r>
              <a:rPr lang="en-US" sz="1800" spc="2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yashashni</a:t>
            </a:r>
            <a:r>
              <a:rPr lang="en-US" sz="1800" spc="2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xohlaydilarmi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r>
              <a:rPr lang="en-US" sz="1800" spc="2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Buning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2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uchun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nima</a:t>
            </a:r>
            <a:r>
              <a:rPr lang="en-US" sz="1800" spc="3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qilish</a:t>
            </a:r>
            <a:r>
              <a:rPr lang="en-US" sz="18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kerak</a:t>
            </a:r>
            <a:r>
              <a:rPr lang="en-US" sz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64055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Lug‘at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124951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o‘p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qavatli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многоэтажный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trof</a:t>
            </a:r>
            <a:r>
              <a:rPr lang="en-US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вокруг</a:t>
            </a:r>
            <a:endParaRPr lang="en-US" sz="20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o‘rkam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красиво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ohlamoq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хотеть</a:t>
            </a:r>
            <a:endParaRPr lang="en-US" sz="20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249515"/>
            <a:ext cx="4572000" cy="2345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yo‘lak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подъезд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chiqindi</a:t>
            </a:r>
            <a:r>
              <a:rPr lang="en-US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мусор</a:t>
            </a:r>
            <a:endParaRPr lang="en-US" sz="20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специальный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beparvo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безразличный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a’sir</a:t>
            </a:r>
            <a:r>
              <a:rPr lang="en-US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воздействие</a:t>
            </a:r>
            <a:endParaRPr lang="en-US" sz="20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97180"/>
            <a:ext cx="7886700" cy="53649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Eslab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qoling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5692" y="1254478"/>
            <a:ext cx="6032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2570" indent="220345">
              <a:spcBef>
                <a:spcPts val="665"/>
              </a:spcBef>
              <a:spcAft>
                <a:spcPts val="0"/>
              </a:spcAft>
            </a:pP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sz="2400" b="1" i="1" spc="35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</a:t>
            </a:r>
            <a:r>
              <a:rPr lang="en-US" sz="2400" spc="35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i="1" spc="35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tovushlarini</a:t>
            </a:r>
            <a:r>
              <a:rPr lang="en-US" sz="2400" spc="3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to‘g‘ri</a:t>
            </a:r>
            <a:r>
              <a:rPr lang="en-US" sz="2400" spc="3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talaffuz</a:t>
            </a:r>
            <a:r>
              <a:rPr lang="en-US" sz="2400" spc="35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qiling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!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5842" y="2136945"/>
            <a:ext cx="7092315" cy="12445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42570" marR="141605">
              <a:lnSpc>
                <a:spcPct val="104000"/>
              </a:lnSpc>
              <a:spcBef>
                <a:spcPts val="470"/>
              </a:spcBef>
              <a:spcAft>
                <a:spcPts val="0"/>
              </a:spcAft>
              <a:tabLst>
                <a:tab pos="1233170" algn="l"/>
                <a:tab pos="2733040" algn="l"/>
                <a:tab pos="3757930" algn="l"/>
              </a:tabLst>
            </a:pPr>
            <a:r>
              <a:rPr lang="en-US" sz="2400" b="1" dirty="0" err="1" smtClean="0">
                <a:solidFill>
                  <a:srgbClr val="00B3E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ona</a:t>
            </a:r>
            <a:r>
              <a:rPr lang="en-US" sz="2400" dirty="0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dastur</a:t>
            </a:r>
            <a:r>
              <a:rPr lang="en-US" sz="2400" b="1" spc="-5" dirty="0" err="1" smtClean="0">
                <a:solidFill>
                  <a:srgbClr val="00B3E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spc="-5" dirty="0" err="1" smtClean="0">
                <a:solidFill>
                  <a:srgbClr val="1D1D1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spc="-5" dirty="0" smtClean="0">
                <a:solidFill>
                  <a:srgbClr val="1D1D1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b="1" dirty="0" err="1" smtClean="0">
                <a:solidFill>
                  <a:srgbClr val="498C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ovli</a:t>
            </a:r>
            <a:r>
              <a:rPr lang="en-US" sz="2400" dirty="0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400" b="1" spc="-5" dirty="0" err="1" smtClean="0">
                <a:solidFill>
                  <a:srgbClr val="498C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ashamatli</a:t>
            </a:r>
            <a:r>
              <a:rPr lang="en-US" sz="2400" spc="170" dirty="0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 smtClean="0">
                <a:solidFill>
                  <a:srgbClr val="00B3E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ontaxta</a:t>
            </a:r>
            <a:r>
              <a:rPr lang="en-US" sz="2400" dirty="0" smtClean="0">
                <a:solidFill>
                  <a:srgbClr val="1D1D1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 err="1" smtClean="0">
                <a:solidFill>
                  <a:srgbClr val="00B3E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cham</a:t>
            </a:r>
            <a:r>
              <a:rPr lang="en-US" sz="2400" dirty="0" smtClean="0">
                <a:solidFill>
                  <a:srgbClr val="1D1D1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</a:t>
            </a:r>
            <a:r>
              <a:rPr lang="en-US" sz="2400" b="1" spc="-5" dirty="0" err="1" smtClean="0">
                <a:solidFill>
                  <a:srgbClr val="498C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liz</a:t>
            </a:r>
            <a:r>
              <a:rPr lang="en-US" sz="2400" spc="-5" dirty="0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ishta</a:t>
            </a:r>
            <a:r>
              <a:rPr lang="en-US" sz="2400" b="1" spc="-5" dirty="0" err="1" smtClean="0">
                <a:solidFill>
                  <a:srgbClr val="498C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spc="105" dirty="0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400" b="1" spc="-5" dirty="0" err="1" smtClean="0">
                <a:solidFill>
                  <a:srgbClr val="00B3E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izmat</a:t>
            </a:r>
            <a:r>
              <a:rPr lang="en-US" sz="2400" spc="-5" dirty="0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</a:t>
            </a:r>
            <a:r>
              <a:rPr lang="en-US" sz="2400" b="1" dirty="0" err="1" smtClean="0">
                <a:solidFill>
                  <a:srgbClr val="00B3E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ona</a:t>
            </a:r>
            <a:r>
              <a:rPr lang="en-US" sz="2400" dirty="0">
                <a:solidFill>
                  <a:srgbClr val="1D1D1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1D1D1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 smtClean="0">
                <a:solidFill>
                  <a:srgbClr val="498C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urmat</a:t>
            </a:r>
            <a:r>
              <a:rPr lang="en-US" sz="2400" dirty="0" smtClean="0">
                <a:solidFill>
                  <a:srgbClr val="1D1D1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r>
              <a:rPr lang="en-US" sz="2400" b="1" spc="-5" dirty="0" err="1" smtClean="0">
                <a:solidFill>
                  <a:srgbClr val="498C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spc="-5" dirty="0" err="1" smtClean="0">
                <a:solidFill>
                  <a:srgbClr val="1D1D1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57197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aytishlar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5668" y="1483815"/>
            <a:ext cx="6239287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>
              <a:spcBef>
                <a:spcPts val="107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Xato</a:t>
            </a:r>
            <a:r>
              <a:rPr lang="en-US" sz="2400" b="1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xabar</a:t>
            </a:r>
            <a:r>
              <a:rPr lang="en-US" sz="2400" b="1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xom</a:t>
            </a:r>
            <a:r>
              <a:rPr lang="en-US" sz="2400" b="1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xayoldan</a:t>
            </a:r>
            <a:r>
              <a:rPr lang="en-US" sz="2400" b="1" spc="3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xatarli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20040">
              <a:spcBef>
                <a:spcPts val="1070"/>
              </a:spcBef>
              <a:spcAft>
                <a:spcPts val="0"/>
              </a:spcAft>
            </a:pP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20040">
              <a:spcBef>
                <a:spcPts val="107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*Hakim</a:t>
            </a:r>
            <a:r>
              <a:rPr lang="en-US" sz="2400" b="1" spc="22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hashamatli</a:t>
            </a:r>
            <a:r>
              <a:rPr lang="en-US" sz="2400" b="1" spc="22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hovlisidan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20040">
              <a:spcBef>
                <a:spcPts val="107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Hoshimning</a:t>
            </a:r>
            <a:r>
              <a:rPr lang="en-US" sz="2400" b="1" spc="22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xo‘rozini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haydabdi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546269" y="155088"/>
            <a:ext cx="8239599" cy="151589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Uyingiz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xonalarida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bajarishingizni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miz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fe’llar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bog‘lab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jadvalni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to‘ldiring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1678" y="1670980"/>
            <a:ext cx="5186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7990">
              <a:spcBef>
                <a:spcPts val="1000"/>
              </a:spcBef>
              <a:spcAft>
                <a:spcPts val="0"/>
              </a:spcAft>
              <a:tabLst>
                <a:tab pos="1537335" algn="l"/>
              </a:tabLst>
            </a:pPr>
            <a:r>
              <a:rPr lang="en-US" sz="2400" b="1" spc="15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Namuna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	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Hammomda</a:t>
            </a:r>
            <a:r>
              <a:rPr lang="en-US" sz="2400" i="1" spc="1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yuvinamiz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15049"/>
              </p:ext>
            </p:extLst>
          </p:nvPr>
        </p:nvGraphicFramePr>
        <p:xfrm>
          <a:off x="1403684" y="2215156"/>
          <a:ext cx="6096000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248638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dahlizda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ayvonda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oshxonada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yotoqxonada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mehmonxonada</a:t>
                      </a:r>
                      <a:endParaRPr lang="ru-RU" sz="28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ovqatlanmoq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uxlamoq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suhbatlashmoq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olmoq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kiyinmoq</a:t>
                      </a:r>
                      <a:endParaRPr lang="ru-RU" sz="28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4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615" y="357104"/>
            <a:ext cx="495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7990">
              <a:spcBef>
                <a:spcPts val="1000"/>
              </a:spcBef>
              <a:spcAft>
                <a:spcPts val="0"/>
              </a:spcAft>
              <a:tabLst>
                <a:tab pos="1537335" algn="l"/>
              </a:tabLst>
            </a:pPr>
            <a:r>
              <a:rPr lang="en-US" sz="2000" b="1" spc="15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Namuna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	</a:t>
            </a:r>
            <a:r>
              <a:rPr lang="en-US" sz="24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Hammomda</a:t>
            </a:r>
            <a:r>
              <a:rPr lang="en-US" sz="2000" i="1" spc="1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yuvinamiz</a:t>
            </a:r>
            <a:r>
              <a:rPr lang="en-US" sz="20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23745"/>
              </p:ext>
            </p:extLst>
          </p:nvPr>
        </p:nvGraphicFramePr>
        <p:xfrm>
          <a:off x="1403684" y="1245870"/>
          <a:ext cx="6096000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248638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Dahlizda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Ayvonda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Oshxonada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Yotoqxonada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Mehmonxonada</a:t>
                      </a:r>
                      <a:endParaRPr lang="ru-RU" sz="28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kiyinamiz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suhbatlashamiz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ovqatlanamiz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uxlaymiz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olamiz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230" y="1720334"/>
            <a:ext cx="7749540" cy="994172"/>
          </a:xfrm>
          <a:noFill/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Uyimiz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tovushlari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Topishmoqlarda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yashiringan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jihozlarining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toping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ishtirokida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8118" y="1576388"/>
            <a:ext cx="5570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Kelsangiz</a:t>
            </a:r>
            <a:r>
              <a:rPr lang="en-US" sz="2000" spc="2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ham,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etsangiz</a:t>
            </a:r>
            <a:r>
              <a:rPr lang="en-US" sz="2000" spc="2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000" spc="25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zamonda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n-US" sz="20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o‘l</a:t>
            </a:r>
            <a:r>
              <a:rPr lang="en-US" sz="2000" spc="2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10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o‘l</a:t>
            </a:r>
            <a:r>
              <a:rPr lang="en-US" sz="2000" spc="2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n-US" sz="20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ilmas</a:t>
            </a:r>
            <a:r>
              <a:rPr lang="en-US" sz="2000" spc="2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kanda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94" y="1341912"/>
            <a:ext cx="735621" cy="113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200319" y="2657405"/>
            <a:ext cx="236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spc="3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ajoyib</a:t>
            </a:r>
            <a:r>
              <a:rPr lang="en-US" sz="20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ishxona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0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</a:t>
            </a:r>
            <a:r>
              <a:rPr lang="en-US" sz="2000" spc="30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lang="en-US" sz="2000" spc="30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qishxona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75" y="2210055"/>
            <a:ext cx="10795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694715" y="3633934"/>
            <a:ext cx="26465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pc="-5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spc="3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ajib</a:t>
            </a:r>
            <a:r>
              <a:rPr lang="en-US" sz="2000" spc="3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qulog‘i</a:t>
            </a:r>
            <a:r>
              <a:rPr lang="en-US" sz="2000" spc="3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3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</a:t>
            </a:r>
            <a:r>
              <a:rPr lang="en-US" sz="2000" spc="-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12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sz="2000" spc="3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2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tinglar</a:t>
            </a:r>
            <a:r>
              <a:rPr lang="en-US" sz="2000" spc="-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3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sz="2000" spc="3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2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so‘zlar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8" y="3321310"/>
            <a:ext cx="12192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81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1050" y="426244"/>
            <a:ext cx="7886700" cy="64456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Dars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yakuni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4473" y="1615071"/>
            <a:ext cx="67451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‘tilgan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mavzularni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mustahkamlash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ug‘at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tovushlarini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farqlash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opshiriqlar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1050" y="426244"/>
            <a:ext cx="7886700" cy="644567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Uyga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vazifa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20637" y="1840697"/>
            <a:ext cx="9199035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450" marR="574040" algn="r">
              <a:lnSpc>
                <a:spcPct val="70000"/>
              </a:lnSpc>
              <a:spcAft>
                <a:spcPts val="0"/>
              </a:spcAft>
              <a:tabLst>
                <a:tab pos="1062355" algn="l"/>
                <a:tab pos="1813560" algn="l"/>
                <a:tab pos="3265805" algn="l"/>
                <a:tab pos="4660900" algn="l"/>
              </a:tabLst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3200" b="1" spc="-225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topshiriqdagi</a:t>
            </a:r>
            <a:r>
              <a:rPr lang="en-US" sz="32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topishmoqlarni</a:t>
            </a:r>
            <a:r>
              <a:rPr lang="en-US" sz="32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yod</a:t>
            </a:r>
            <a:r>
              <a:rPr lang="en-US" sz="3200" b="1" spc="115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9357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898" y="297594"/>
            <a:ext cx="7886700" cy="994172"/>
          </a:xfrm>
          <a:solidFill>
            <a:schemeClr val="bg1">
              <a:lumMod val="95000"/>
              <a:alpha val="3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O‘tgan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mavzuni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mustahkamlash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3105" y="972473"/>
            <a:ext cx="3357600" cy="164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840" tIns="634800" rIns="91440" bIns="6855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MEHMONGA KELING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7244" y="2242037"/>
            <a:ext cx="3366136" cy="210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Qator-qator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uylarning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Birinchisi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bizniki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Mehmon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bo‘lib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kelinglar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Uyning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to‘ri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sizniki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17745" y="4011752"/>
            <a:ext cx="28746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8865">
              <a:spcBef>
                <a:spcPts val="970"/>
              </a:spcBef>
              <a:spcAft>
                <a:spcPts val="0"/>
              </a:spcAft>
            </a:pPr>
            <a:r>
              <a:rPr lang="en-US" sz="1600" b="1" i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Adham</a:t>
            </a:r>
            <a:r>
              <a:rPr lang="en-US" sz="1600" b="1" i="1" spc="21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Rahmat</a:t>
            </a:r>
            <a:endParaRPr lang="ru-RU" sz="1400" b="1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0" y="2242037"/>
            <a:ext cx="336613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Birgalashib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chiqamiz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Dalalarga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tog‘larga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Uzum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anjir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anorlar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Pishib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yotgan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bog‘larga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20566"/>
          </a:xfrm>
          <a:solidFill>
            <a:schemeClr val="accent1">
              <a:lumMod val="50000"/>
              <a:alpha val="3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Savollarga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49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63210" y="1315575"/>
            <a:ext cx="3234524" cy="23657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5013" y="1226510"/>
            <a:ext cx="4888197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1135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5790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Sizning</a:t>
            </a:r>
            <a:r>
              <a:rPr lang="en-US" sz="2400" spc="29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uyingiz</a:t>
            </a:r>
            <a:r>
              <a:rPr lang="en-US" sz="2400" spc="29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qaysi</a:t>
            </a:r>
            <a:r>
              <a:rPr lang="en-US" sz="24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ko‘chada</a:t>
            </a:r>
            <a:r>
              <a:rPr lang="en-US" sz="2400" spc="29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5790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Uyingiz</a:t>
            </a:r>
            <a:r>
              <a:rPr lang="en-US" sz="2400" spc="28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necha</a:t>
            </a:r>
            <a:r>
              <a:rPr lang="en-US" sz="2400" spc="28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qavatli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5790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Siz</a:t>
            </a:r>
            <a:r>
              <a:rPr lang="en-US" sz="2400" spc="26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nechanchi</a:t>
            </a:r>
            <a:r>
              <a:rPr lang="en-US" sz="2400" spc="27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xonadonda</a:t>
            </a:r>
            <a:r>
              <a:rPr lang="en-US" sz="2400" spc="27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yashaysiz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7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5790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Uyingizda</a:t>
            </a:r>
            <a:r>
              <a:rPr lang="en-US" sz="24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qanday</a:t>
            </a:r>
            <a:r>
              <a:rPr lang="en-US" sz="2400" spc="3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xonalar</a:t>
            </a:r>
            <a:r>
              <a:rPr lang="en-US" sz="24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bor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8650" y="273844"/>
            <a:ext cx="7886700" cy="72056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Lug‘at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48740" y="1624090"/>
            <a:ext cx="3223260" cy="1600200"/>
          </a:xfrm>
          <a:noFill/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yimiz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дом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onadon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квартира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ahliz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прихожая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ayvon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балкон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120640" y="1719090"/>
            <a:ext cx="3703320" cy="13944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mehmonxona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гостиница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olalar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xonasi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uvinish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xonasi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ванная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jihoz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утварь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80410" y="3176790"/>
            <a:ext cx="2891790" cy="6629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oqadi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нравится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64055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Eslab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qoling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068276" y="1281545"/>
            <a:ext cx="7600777" cy="3861809"/>
            <a:chOff x="20" y="20"/>
            <a:chExt cx="8452" cy="4316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0" y="20"/>
              <a:ext cx="7651" cy="4079"/>
              <a:chOff x="20" y="20"/>
              <a:chExt cx="7651" cy="4079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20" y="20"/>
                <a:ext cx="7651" cy="4079"/>
              </a:xfrm>
              <a:custGeom>
                <a:avLst/>
                <a:gdLst>
                  <a:gd name="T0" fmla="+- 0 260 20"/>
                  <a:gd name="T1" fmla="*/ T0 w 7651"/>
                  <a:gd name="T2" fmla="+- 0 20 20"/>
                  <a:gd name="T3" fmla="*/ 20 h 4079"/>
                  <a:gd name="T4" fmla="+- 0 185 20"/>
                  <a:gd name="T5" fmla="*/ T4 w 7651"/>
                  <a:gd name="T6" fmla="+- 0 20 20"/>
                  <a:gd name="T7" fmla="*/ 20 h 4079"/>
                  <a:gd name="T8" fmla="+- 0 104 20"/>
                  <a:gd name="T9" fmla="*/ T8 w 7651"/>
                  <a:gd name="T10" fmla="+- 0 26 20"/>
                  <a:gd name="T11" fmla="*/ 26 h 4079"/>
                  <a:gd name="T12" fmla="+- 0 45 20"/>
                  <a:gd name="T13" fmla="*/ T12 w 7651"/>
                  <a:gd name="T14" fmla="+- 0 56 20"/>
                  <a:gd name="T15" fmla="*/ 56 h 4079"/>
                  <a:gd name="T16" fmla="+- 0 23 20"/>
                  <a:gd name="T17" fmla="*/ T16 w 7651"/>
                  <a:gd name="T18" fmla="+- 0 128 20"/>
                  <a:gd name="T19" fmla="*/ 128 h 4079"/>
                  <a:gd name="T20" fmla="+- 0 20 20"/>
                  <a:gd name="T21" fmla="*/ T20 w 7651"/>
                  <a:gd name="T22" fmla="+- 0 220 20"/>
                  <a:gd name="T23" fmla="*/ 220 h 4079"/>
                  <a:gd name="T24" fmla="+- 0 20 20"/>
                  <a:gd name="T25" fmla="*/ T24 w 7651"/>
                  <a:gd name="T26" fmla="+- 0 3899 20"/>
                  <a:gd name="T27" fmla="*/ 3899 h 4079"/>
                  <a:gd name="T28" fmla="+- 0 20 20"/>
                  <a:gd name="T29" fmla="*/ T28 w 7651"/>
                  <a:gd name="T30" fmla="+- 0 3934 20"/>
                  <a:gd name="T31" fmla="*/ 3934 h 4079"/>
                  <a:gd name="T32" fmla="+- 0 26 20"/>
                  <a:gd name="T33" fmla="*/ T32 w 7651"/>
                  <a:gd name="T34" fmla="+- 0 4014 20"/>
                  <a:gd name="T35" fmla="*/ 4014 h 4079"/>
                  <a:gd name="T36" fmla="+- 0 56 20"/>
                  <a:gd name="T37" fmla="*/ T36 w 7651"/>
                  <a:gd name="T38" fmla="+- 0 4074 20"/>
                  <a:gd name="T39" fmla="*/ 4074 h 4079"/>
                  <a:gd name="T40" fmla="+- 0 128 20"/>
                  <a:gd name="T41" fmla="*/ T40 w 7651"/>
                  <a:gd name="T42" fmla="+- 0 4096 20"/>
                  <a:gd name="T43" fmla="*/ 4096 h 4079"/>
                  <a:gd name="T44" fmla="+- 0 221 20"/>
                  <a:gd name="T45" fmla="*/ T44 w 7651"/>
                  <a:gd name="T46" fmla="+- 0 4099 20"/>
                  <a:gd name="T47" fmla="*/ 4099 h 4079"/>
                  <a:gd name="T48" fmla="+- 0 7505 20"/>
                  <a:gd name="T49" fmla="*/ T48 w 7651"/>
                  <a:gd name="T50" fmla="+- 0 4098 20"/>
                  <a:gd name="T51" fmla="*/ 4098 h 4079"/>
                  <a:gd name="T52" fmla="+- 0 7586 20"/>
                  <a:gd name="T53" fmla="*/ T52 w 7651"/>
                  <a:gd name="T54" fmla="+- 0 4092 20"/>
                  <a:gd name="T55" fmla="*/ 4092 h 4079"/>
                  <a:gd name="T56" fmla="+- 0 7645 20"/>
                  <a:gd name="T57" fmla="*/ T56 w 7651"/>
                  <a:gd name="T58" fmla="+- 0 4063 20"/>
                  <a:gd name="T59" fmla="*/ 4063 h 4079"/>
                  <a:gd name="T60" fmla="+- 0 7667 20"/>
                  <a:gd name="T61" fmla="*/ T60 w 7651"/>
                  <a:gd name="T62" fmla="+- 0 3991 20"/>
                  <a:gd name="T63" fmla="*/ 3991 h 4079"/>
                  <a:gd name="T64" fmla="+- 0 7670 20"/>
                  <a:gd name="T65" fmla="*/ T64 w 7651"/>
                  <a:gd name="T66" fmla="+- 0 3899 20"/>
                  <a:gd name="T67" fmla="*/ 3899 h 4079"/>
                  <a:gd name="T68" fmla="+- 0 7670 20"/>
                  <a:gd name="T69" fmla="*/ T68 w 7651"/>
                  <a:gd name="T70" fmla="+- 0 220 20"/>
                  <a:gd name="T71" fmla="*/ 220 h 4079"/>
                  <a:gd name="T72" fmla="+- 0 7670 20"/>
                  <a:gd name="T73" fmla="*/ T72 w 7651"/>
                  <a:gd name="T74" fmla="+- 0 185 20"/>
                  <a:gd name="T75" fmla="*/ 185 h 4079"/>
                  <a:gd name="T76" fmla="+- 0 7664 20"/>
                  <a:gd name="T77" fmla="*/ T76 w 7651"/>
                  <a:gd name="T78" fmla="+- 0 104 20"/>
                  <a:gd name="T79" fmla="*/ 104 h 4079"/>
                  <a:gd name="T80" fmla="+- 0 7634 20"/>
                  <a:gd name="T81" fmla="*/ T80 w 7651"/>
                  <a:gd name="T82" fmla="+- 0 45 20"/>
                  <a:gd name="T83" fmla="*/ 45 h 4079"/>
                  <a:gd name="T84" fmla="+- 0 7562 20"/>
                  <a:gd name="T85" fmla="*/ T84 w 7651"/>
                  <a:gd name="T86" fmla="+- 0 23 20"/>
                  <a:gd name="T87" fmla="*/ 23 h 4079"/>
                  <a:gd name="T88" fmla="+- 0 260 20"/>
                  <a:gd name="T89" fmla="*/ T88 w 7651"/>
                  <a:gd name="T90" fmla="+- 0 20 20"/>
                  <a:gd name="T91" fmla="*/ 20 h 40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7651" h="4079">
                    <a:moveTo>
                      <a:pt x="240" y="0"/>
                    </a:moveTo>
                    <a:lnTo>
                      <a:pt x="165" y="0"/>
                    </a:lnTo>
                    <a:lnTo>
                      <a:pt x="84" y="6"/>
                    </a:lnTo>
                    <a:lnTo>
                      <a:pt x="25" y="36"/>
                    </a:lnTo>
                    <a:lnTo>
                      <a:pt x="3" y="108"/>
                    </a:lnTo>
                    <a:lnTo>
                      <a:pt x="0" y="200"/>
                    </a:lnTo>
                    <a:lnTo>
                      <a:pt x="0" y="3879"/>
                    </a:lnTo>
                    <a:lnTo>
                      <a:pt x="0" y="3914"/>
                    </a:lnTo>
                    <a:lnTo>
                      <a:pt x="6" y="3994"/>
                    </a:lnTo>
                    <a:lnTo>
                      <a:pt x="36" y="4054"/>
                    </a:lnTo>
                    <a:lnTo>
                      <a:pt x="108" y="4076"/>
                    </a:lnTo>
                    <a:lnTo>
                      <a:pt x="201" y="4079"/>
                    </a:lnTo>
                    <a:lnTo>
                      <a:pt x="7485" y="4078"/>
                    </a:lnTo>
                    <a:lnTo>
                      <a:pt x="7566" y="4072"/>
                    </a:lnTo>
                    <a:lnTo>
                      <a:pt x="7625" y="4043"/>
                    </a:lnTo>
                    <a:lnTo>
                      <a:pt x="7647" y="3971"/>
                    </a:lnTo>
                    <a:lnTo>
                      <a:pt x="7650" y="3879"/>
                    </a:lnTo>
                    <a:lnTo>
                      <a:pt x="7650" y="200"/>
                    </a:lnTo>
                    <a:lnTo>
                      <a:pt x="7650" y="165"/>
                    </a:lnTo>
                    <a:lnTo>
                      <a:pt x="7644" y="84"/>
                    </a:lnTo>
                    <a:lnTo>
                      <a:pt x="7614" y="25"/>
                    </a:lnTo>
                    <a:lnTo>
                      <a:pt x="7542" y="3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CD4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800"/>
              </a:p>
            </p:txBody>
          </p:sp>
        </p:grp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0" y="20"/>
              <a:ext cx="7651" cy="4079"/>
              <a:chOff x="20" y="20"/>
              <a:chExt cx="7651" cy="4079"/>
            </a:xfrm>
          </p:grpSpPr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20" y="20"/>
                <a:ext cx="7651" cy="4079"/>
              </a:xfrm>
              <a:custGeom>
                <a:avLst/>
                <a:gdLst>
                  <a:gd name="T0" fmla="+- 0 260 20"/>
                  <a:gd name="T1" fmla="*/ T0 w 7651"/>
                  <a:gd name="T2" fmla="+- 0 20 20"/>
                  <a:gd name="T3" fmla="*/ 20 h 4079"/>
                  <a:gd name="T4" fmla="+- 0 185 20"/>
                  <a:gd name="T5" fmla="*/ T4 w 7651"/>
                  <a:gd name="T6" fmla="+- 0 20 20"/>
                  <a:gd name="T7" fmla="*/ 20 h 4079"/>
                  <a:gd name="T8" fmla="+- 0 104 20"/>
                  <a:gd name="T9" fmla="*/ T8 w 7651"/>
                  <a:gd name="T10" fmla="+- 0 26 20"/>
                  <a:gd name="T11" fmla="*/ 26 h 4079"/>
                  <a:gd name="T12" fmla="+- 0 45 20"/>
                  <a:gd name="T13" fmla="*/ T12 w 7651"/>
                  <a:gd name="T14" fmla="+- 0 56 20"/>
                  <a:gd name="T15" fmla="*/ 56 h 4079"/>
                  <a:gd name="T16" fmla="+- 0 23 20"/>
                  <a:gd name="T17" fmla="*/ T16 w 7651"/>
                  <a:gd name="T18" fmla="+- 0 128 20"/>
                  <a:gd name="T19" fmla="*/ 128 h 4079"/>
                  <a:gd name="T20" fmla="+- 0 20 20"/>
                  <a:gd name="T21" fmla="*/ T20 w 7651"/>
                  <a:gd name="T22" fmla="+- 0 221 20"/>
                  <a:gd name="T23" fmla="*/ 221 h 4079"/>
                  <a:gd name="T24" fmla="+- 0 20 20"/>
                  <a:gd name="T25" fmla="*/ T24 w 7651"/>
                  <a:gd name="T26" fmla="+- 0 3859 20"/>
                  <a:gd name="T27" fmla="*/ 3859 h 4079"/>
                  <a:gd name="T28" fmla="+- 0 20 20"/>
                  <a:gd name="T29" fmla="*/ T28 w 7651"/>
                  <a:gd name="T30" fmla="+- 0 3899 20"/>
                  <a:gd name="T31" fmla="*/ 3899 h 4079"/>
                  <a:gd name="T32" fmla="+- 0 21 20"/>
                  <a:gd name="T33" fmla="*/ T32 w 7651"/>
                  <a:gd name="T34" fmla="+- 0 3965 20"/>
                  <a:gd name="T35" fmla="*/ 3965 h 4079"/>
                  <a:gd name="T36" fmla="+- 0 31 20"/>
                  <a:gd name="T37" fmla="*/ T36 w 7651"/>
                  <a:gd name="T38" fmla="+- 0 4034 20"/>
                  <a:gd name="T39" fmla="*/ 4034 h 4079"/>
                  <a:gd name="T40" fmla="+- 0 69 20"/>
                  <a:gd name="T41" fmla="*/ T40 w 7651"/>
                  <a:gd name="T42" fmla="+- 0 4082 20"/>
                  <a:gd name="T43" fmla="*/ 4082 h 4079"/>
                  <a:gd name="T44" fmla="+- 0 128 20"/>
                  <a:gd name="T45" fmla="*/ T44 w 7651"/>
                  <a:gd name="T46" fmla="+- 0 4096 20"/>
                  <a:gd name="T47" fmla="*/ 4096 h 4079"/>
                  <a:gd name="T48" fmla="+- 0 221 20"/>
                  <a:gd name="T49" fmla="*/ T48 w 7651"/>
                  <a:gd name="T50" fmla="+- 0 4099 20"/>
                  <a:gd name="T51" fmla="*/ 4099 h 4079"/>
                  <a:gd name="T52" fmla="+- 0 7430 20"/>
                  <a:gd name="T53" fmla="*/ T52 w 7651"/>
                  <a:gd name="T54" fmla="+- 0 4099 20"/>
                  <a:gd name="T55" fmla="*/ 4099 h 4079"/>
                  <a:gd name="T56" fmla="+- 0 7470 20"/>
                  <a:gd name="T57" fmla="*/ T56 w 7651"/>
                  <a:gd name="T58" fmla="+- 0 4099 20"/>
                  <a:gd name="T59" fmla="*/ 4099 h 4079"/>
                  <a:gd name="T60" fmla="+- 0 7536 20"/>
                  <a:gd name="T61" fmla="*/ T60 w 7651"/>
                  <a:gd name="T62" fmla="+- 0 4097 20"/>
                  <a:gd name="T63" fmla="*/ 4097 h 4079"/>
                  <a:gd name="T64" fmla="+- 0 7605 20"/>
                  <a:gd name="T65" fmla="*/ T64 w 7651"/>
                  <a:gd name="T66" fmla="+- 0 4088 20"/>
                  <a:gd name="T67" fmla="*/ 4088 h 4079"/>
                  <a:gd name="T68" fmla="+- 0 7654 20"/>
                  <a:gd name="T69" fmla="*/ T68 w 7651"/>
                  <a:gd name="T70" fmla="+- 0 4049 20"/>
                  <a:gd name="T71" fmla="*/ 4049 h 4079"/>
                  <a:gd name="T72" fmla="+- 0 7667 20"/>
                  <a:gd name="T73" fmla="*/ T72 w 7651"/>
                  <a:gd name="T74" fmla="+- 0 3991 20"/>
                  <a:gd name="T75" fmla="*/ 3991 h 4079"/>
                  <a:gd name="T76" fmla="+- 0 7670 20"/>
                  <a:gd name="T77" fmla="*/ T76 w 7651"/>
                  <a:gd name="T78" fmla="+- 0 3897 20"/>
                  <a:gd name="T79" fmla="*/ 3897 h 4079"/>
                  <a:gd name="T80" fmla="+- 0 7670 20"/>
                  <a:gd name="T81" fmla="*/ T80 w 7651"/>
                  <a:gd name="T82" fmla="+- 0 260 20"/>
                  <a:gd name="T83" fmla="*/ 260 h 4079"/>
                  <a:gd name="T84" fmla="+- 0 7670 20"/>
                  <a:gd name="T85" fmla="*/ T84 w 7651"/>
                  <a:gd name="T86" fmla="+- 0 220 20"/>
                  <a:gd name="T87" fmla="*/ 220 h 4079"/>
                  <a:gd name="T88" fmla="+- 0 7669 20"/>
                  <a:gd name="T89" fmla="*/ T88 w 7651"/>
                  <a:gd name="T90" fmla="+- 0 154 20"/>
                  <a:gd name="T91" fmla="*/ 154 h 4079"/>
                  <a:gd name="T92" fmla="+- 0 7660 20"/>
                  <a:gd name="T93" fmla="*/ T92 w 7651"/>
                  <a:gd name="T94" fmla="+- 0 85 20"/>
                  <a:gd name="T95" fmla="*/ 85 h 4079"/>
                  <a:gd name="T96" fmla="+- 0 7621 20"/>
                  <a:gd name="T97" fmla="*/ T96 w 7651"/>
                  <a:gd name="T98" fmla="+- 0 37 20"/>
                  <a:gd name="T99" fmla="*/ 37 h 4079"/>
                  <a:gd name="T100" fmla="+- 0 7562 20"/>
                  <a:gd name="T101" fmla="*/ T100 w 7651"/>
                  <a:gd name="T102" fmla="+- 0 23 20"/>
                  <a:gd name="T103" fmla="*/ 23 h 4079"/>
                  <a:gd name="T104" fmla="+- 0 7469 20"/>
                  <a:gd name="T105" fmla="*/ T104 w 7651"/>
                  <a:gd name="T106" fmla="+- 0 20 20"/>
                  <a:gd name="T107" fmla="*/ 20 h 4079"/>
                  <a:gd name="T108" fmla="+- 0 260 20"/>
                  <a:gd name="T109" fmla="*/ T108 w 7651"/>
                  <a:gd name="T110" fmla="+- 0 20 20"/>
                  <a:gd name="T111" fmla="*/ 20 h 40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7651" h="4079">
                    <a:moveTo>
                      <a:pt x="240" y="0"/>
                    </a:moveTo>
                    <a:lnTo>
                      <a:pt x="165" y="0"/>
                    </a:lnTo>
                    <a:lnTo>
                      <a:pt x="84" y="6"/>
                    </a:lnTo>
                    <a:lnTo>
                      <a:pt x="25" y="36"/>
                    </a:lnTo>
                    <a:lnTo>
                      <a:pt x="3" y="108"/>
                    </a:lnTo>
                    <a:lnTo>
                      <a:pt x="0" y="201"/>
                    </a:lnTo>
                    <a:lnTo>
                      <a:pt x="0" y="3839"/>
                    </a:lnTo>
                    <a:lnTo>
                      <a:pt x="0" y="3879"/>
                    </a:lnTo>
                    <a:lnTo>
                      <a:pt x="1" y="3945"/>
                    </a:lnTo>
                    <a:lnTo>
                      <a:pt x="11" y="4014"/>
                    </a:lnTo>
                    <a:lnTo>
                      <a:pt x="49" y="4062"/>
                    </a:lnTo>
                    <a:lnTo>
                      <a:pt x="108" y="4076"/>
                    </a:lnTo>
                    <a:lnTo>
                      <a:pt x="201" y="4079"/>
                    </a:lnTo>
                    <a:lnTo>
                      <a:pt x="7410" y="4079"/>
                    </a:lnTo>
                    <a:lnTo>
                      <a:pt x="7450" y="4079"/>
                    </a:lnTo>
                    <a:lnTo>
                      <a:pt x="7516" y="4077"/>
                    </a:lnTo>
                    <a:lnTo>
                      <a:pt x="7585" y="4068"/>
                    </a:lnTo>
                    <a:lnTo>
                      <a:pt x="7634" y="4029"/>
                    </a:lnTo>
                    <a:lnTo>
                      <a:pt x="7647" y="3971"/>
                    </a:lnTo>
                    <a:lnTo>
                      <a:pt x="7650" y="3877"/>
                    </a:lnTo>
                    <a:lnTo>
                      <a:pt x="7650" y="240"/>
                    </a:lnTo>
                    <a:lnTo>
                      <a:pt x="7650" y="200"/>
                    </a:lnTo>
                    <a:lnTo>
                      <a:pt x="7649" y="134"/>
                    </a:lnTo>
                    <a:lnTo>
                      <a:pt x="7640" y="65"/>
                    </a:lnTo>
                    <a:lnTo>
                      <a:pt x="7601" y="17"/>
                    </a:lnTo>
                    <a:lnTo>
                      <a:pt x="7542" y="3"/>
                    </a:lnTo>
                    <a:lnTo>
                      <a:pt x="7449" y="0"/>
                    </a:lnTo>
                    <a:lnTo>
                      <a:pt x="240" y="0"/>
                    </a:lnTo>
                    <a:close/>
                  </a:path>
                </a:pathLst>
              </a:custGeom>
              <a:noFill/>
              <a:ln w="25400">
                <a:solidFill>
                  <a:srgbClr val="E6007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800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61" y="217"/>
              <a:ext cx="8311" cy="4119"/>
              <a:chOff x="161" y="217"/>
              <a:chExt cx="8311" cy="4119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4153" y="1152"/>
                <a:ext cx="2" cy="2820"/>
              </a:xfrm>
              <a:custGeom>
                <a:avLst/>
                <a:gdLst>
                  <a:gd name="T0" fmla="+- 0 1152 1152"/>
                  <a:gd name="T1" fmla="*/ 1152 h 2820"/>
                  <a:gd name="T2" fmla="+- 0 3972 1152"/>
                  <a:gd name="T3" fmla="*/ 3972 h 282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820">
                    <a:moveTo>
                      <a:pt x="0" y="0"/>
                    </a:moveTo>
                    <a:lnTo>
                      <a:pt x="0" y="2820"/>
                    </a:lnTo>
                  </a:path>
                </a:pathLst>
              </a:custGeom>
              <a:noFill/>
              <a:ln w="12700">
                <a:solidFill>
                  <a:srgbClr val="29B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800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161" y="217"/>
                <a:ext cx="8311" cy="4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R="434975" lvl="1" defTabSz="914400" eaLnBrk="0" fontAlgn="base" hangingPunct="0">
                  <a:spcBef>
                    <a:spcPts val="938"/>
                  </a:spcBef>
                  <a:spcAft>
                    <a:spcPts val="800"/>
                  </a:spcAft>
                </a:pP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O‘rin-joy</a:t>
                </a:r>
                <a:r>
                  <a:rPr lang="en-US" altLang="ru-RU" sz="1800" b="1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 </a:t>
                </a: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va</a:t>
                </a:r>
                <a:r>
                  <a:rPr lang="en-US" altLang="ru-RU" sz="1800" b="1" dirty="0" smtClean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 </a:t>
                </a: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harakat</a:t>
                </a:r>
                <a:r>
                  <a:rPr lang="en-US" altLang="ru-RU" sz="1800" b="1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 </a:t>
                </a: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yo‘nalishini</a:t>
                </a:r>
                <a:r>
                  <a:rPr lang="en-US" altLang="ru-RU" sz="1800" b="1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 </a:t>
                </a: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bildirgan</a:t>
                </a:r>
                <a:r>
                  <a:rPr kumimoji="0" lang="ru-RU" altLang="ru-RU" sz="1800" b="1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so‘zlarni</a:t>
                </a:r>
                <a:r>
                  <a:rPr kumimoji="0" lang="ru-RU" altLang="ru-RU" sz="1800" b="1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farqlang</a:t>
                </a:r>
                <a:r>
                  <a:rPr kumimoji="0" lang="ru-RU" altLang="ru-RU" sz="1800" b="1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!</a:t>
                </a:r>
                <a:endPara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457200" marR="0" lvl="1" indent="0" algn="l" defTabSz="914400" rtl="0" eaLnBrk="0" fontAlgn="base" latinLnBrk="0" hangingPunct="0">
                  <a:lnSpc>
                    <a:spcPct val="100000"/>
                  </a:lnSpc>
                  <a:spcBef>
                    <a:spcPts val="8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Qayerda</a:t>
                </a:r>
                <a:r>
                  <a:rPr kumimoji="0" lang="ru-RU" altLang="ru-RU" sz="1800" b="1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?</a:t>
                </a:r>
                <a:r>
                  <a:rPr lang="en-US" altLang="ru-RU" sz="1800" b="1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ru-RU" sz="1800" b="1" dirty="0" smtClean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            </a:t>
                </a:r>
                <a:r>
                  <a:rPr kumimoji="0" lang="ru-RU" altLang="ru-RU" sz="1800" b="1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	</a:t>
                </a:r>
                <a:r>
                  <a:rPr kumimoji="0" lang="en-US" altLang="ru-RU" sz="1800" b="1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        </a:t>
                </a:r>
                <a:r>
                  <a:rPr kumimoji="0" lang="ru-RU" altLang="ru-RU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Qayerga</a:t>
                </a:r>
                <a:r>
                  <a:rPr kumimoji="0" lang="ru-RU" altLang="ru-RU" sz="1800" b="1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?</a:t>
                </a:r>
                <a:endPara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128588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863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ru-RU" sz="1800" dirty="0" err="1">
                    <a:solidFill>
                      <a:srgbClr val="1D1D1B"/>
                    </a:solidFill>
                    <a:latin typeface="Arial" panose="020B0604020202020204" pitchFamily="34" charset="0"/>
                  </a:rPr>
                  <a:t>u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yda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o‘tirmoq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	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            </a:t>
                </a:r>
                <a:r>
                  <a:rPr kumimoji="0" lang="en-US" altLang="ru-RU" sz="1800" b="0" i="0" u="none" strike="noStrike" cap="none" normalizeH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</a:t>
                </a:r>
                <a:r>
                  <a:rPr kumimoji="0" lang="en-US" altLang="ru-RU" sz="1800" b="0" i="0" u="none" strike="noStrike" cap="none" normalizeH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lang="en-US" altLang="ru-RU" sz="1800" dirty="0" smtClean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u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yga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bormoq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 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</a:t>
                </a:r>
                <a:r>
                  <a:rPr lang="en-US" altLang="ru-RU" sz="1800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h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ovlida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ishlamoq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	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</a:t>
                </a:r>
                <a:r>
                  <a:rPr kumimoji="0" lang="en-US" altLang="ru-RU" sz="1800" b="0" i="0" u="none" strike="noStrike" cap="none" normalizeH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</a:t>
                </a:r>
                <a:r>
                  <a:rPr lang="en-US" altLang="ru-RU" sz="1800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h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ammomga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tushmoq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 </a:t>
                </a:r>
                <a:r>
                  <a:rPr lang="en-US" altLang="ru-RU" sz="1800" dirty="0" err="1">
                    <a:solidFill>
                      <a:srgbClr val="1D1D1B"/>
                    </a:solidFill>
                    <a:latin typeface="Arial" panose="020B0604020202020204" pitchFamily="34" charset="0"/>
                  </a:rPr>
                  <a:t>h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ammomda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cho‘milmoq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	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</a:t>
                </a:r>
                <a:r>
                  <a:rPr lang="en-US" altLang="ru-RU" sz="1800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g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ulzorga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kirmoq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 </a:t>
                </a:r>
                <a:r>
                  <a:rPr lang="en-US" altLang="ru-RU" sz="1800" dirty="0" err="1">
                    <a:solidFill>
                      <a:srgbClr val="1D1D1B"/>
                    </a:solidFill>
                    <a:latin typeface="Arial" panose="020B0604020202020204" pitchFamily="34" charset="0"/>
                  </a:rPr>
                  <a:t>m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ehmonxonada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ko‘rmoq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	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</a:t>
                </a:r>
                <a:r>
                  <a:rPr kumimoji="0" lang="en-US" altLang="ru-RU" sz="1800" b="0" i="0" u="none" strike="noStrike" cap="none" normalizeH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lang="en-US" altLang="ru-RU" sz="1800" dirty="0" smtClean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o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shxonaga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kirmoq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 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</a:t>
                </a:r>
                <a:r>
                  <a:rPr lang="en-US" altLang="ru-RU" sz="1800" dirty="0" smtClean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g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ulzorda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uchrashmoq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     </a:t>
                </a:r>
                <a:r>
                  <a:rPr lang="en-US" altLang="ru-RU" sz="1800" dirty="0" smtClean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ru-RU" sz="1800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a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yvonga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chiqmoq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 </a:t>
                </a:r>
                <a:r>
                  <a:rPr lang="en-US" altLang="ru-RU" sz="1800" dirty="0" err="1">
                    <a:solidFill>
                      <a:srgbClr val="1D1D1B"/>
                    </a:solidFill>
                    <a:latin typeface="Arial" panose="020B0604020202020204" pitchFamily="34" charset="0"/>
                  </a:rPr>
                  <a:t>o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shxonada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ovqatlanmoq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	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</a:t>
                </a:r>
                <a:r>
                  <a:rPr lang="en-US" altLang="ru-RU" sz="1800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h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ovliga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chiqmoq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lang="en-US" altLang="ru-RU" sz="1800" dirty="0" err="1">
                    <a:solidFill>
                      <a:srgbClr val="1D1D1B"/>
                    </a:solidFill>
                    <a:latin typeface="Arial" panose="020B0604020202020204" pitchFamily="34" charset="0"/>
                  </a:rPr>
                  <a:t>a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yvonda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o‘tirmoq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	</a:t>
                </a:r>
                <a:r>
                  <a:rPr kumimoji="0" lang="en-US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              </a:t>
                </a:r>
                <a:r>
                  <a:rPr lang="en-US" altLang="ru-RU" sz="1800" dirty="0">
                    <a:solidFill>
                      <a:srgbClr val="1D1D1B"/>
                    </a:solidFill>
                    <a:latin typeface="Arial" panose="020B0604020202020204" pitchFamily="34" charset="0"/>
                  </a:rPr>
                  <a:t>d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evorga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ru-RU" alt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osmoq</a:t>
                </a:r>
                <a:r>
                  <a:rPr kumimoji="0" lang="ru-RU" altLang="ru-RU" sz="1800" b="0" i="0" u="none" strike="noStrike" cap="none" normalizeH="0" baseline="0" dirty="0" smtClean="0">
                    <a:ln>
                      <a:noFill/>
                    </a:ln>
                    <a:solidFill>
                      <a:srgbClr val="1D1D1B"/>
                    </a:solidFill>
                    <a:effectLst/>
                    <a:latin typeface="Arial" panose="020B0604020202020204" pitchFamily="34" charset="0"/>
                  </a:rPr>
                  <a:t>)</a:t>
                </a:r>
                <a:endPara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6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2396" y="1937385"/>
            <a:ext cx="3931474" cy="12687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Po‘lat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qushim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uchdi-ketdi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o‘tmay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Oyga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yetdi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39554"/>
            <a:ext cx="7886700" cy="766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Topishmoqlar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217794" y="1932395"/>
            <a:ext cx="3297556" cy="12687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Suv emas, simda oqar,</a:t>
            </a:r>
            <a:br>
              <a:rPr lang="pt-B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 emas, chiroq yoqar.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138939" y="3082070"/>
            <a:ext cx="1497330" cy="5943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Raketa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900299" y="3093945"/>
            <a:ext cx="1731645" cy="5943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1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720566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Savollarga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2980" y="1543546"/>
            <a:ext cx="7178040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560"/>
              </a:lnSpc>
              <a:spcBef>
                <a:spcPts val="7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8965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Siz</a:t>
            </a:r>
            <a:r>
              <a:rPr lang="en-US" sz="2400" spc="3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qaysi</a:t>
            </a:r>
            <a:r>
              <a:rPr lang="en-US" sz="24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shaharda</a:t>
            </a:r>
            <a:r>
              <a:rPr lang="en-US" sz="2400" spc="31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yoki</a:t>
            </a:r>
            <a:r>
              <a:rPr lang="en-US" sz="24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qishloqda</a:t>
            </a:r>
            <a:r>
              <a:rPr lang="en-US" sz="2400" spc="3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yashaysiz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7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8965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Sizning</a:t>
            </a:r>
            <a:r>
              <a:rPr lang="en-US" sz="2400" spc="29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uyingiz</a:t>
            </a:r>
            <a:r>
              <a:rPr lang="en-US" sz="2400" spc="29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qaysi</a:t>
            </a:r>
            <a:r>
              <a:rPr lang="en-US" sz="24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ko‘chada</a:t>
            </a:r>
            <a:r>
              <a:rPr lang="en-US" sz="2400" spc="29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7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8965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Uyingiz</a:t>
            </a:r>
            <a:r>
              <a:rPr lang="en-US" sz="2400" spc="28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necha</a:t>
            </a:r>
            <a:r>
              <a:rPr lang="en-US" sz="2400" spc="28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qavatli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7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8965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Siz</a:t>
            </a:r>
            <a:r>
              <a:rPr lang="en-US" sz="2400" spc="28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nechanchi</a:t>
            </a:r>
            <a:r>
              <a:rPr lang="en-US" sz="2400" spc="28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qavatda</a:t>
            </a:r>
            <a:r>
              <a:rPr lang="en-US" sz="2400" spc="28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yashaysiz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70"/>
              </a:spcBef>
              <a:spcAft>
                <a:spcPts val="0"/>
              </a:spcAft>
              <a:buClr>
                <a:srgbClr val="1D1D1B"/>
              </a:buClr>
              <a:buSzPts val="1450"/>
              <a:buFont typeface="Arial" panose="020B0604020202020204" pitchFamily="34" charset="0"/>
              <a:buAutoNum type="arabicPeriod"/>
              <a:tabLst>
                <a:tab pos="608965" algn="l"/>
              </a:tabLst>
            </a:pP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Uyingizda</a:t>
            </a:r>
            <a:r>
              <a:rPr lang="en-US" sz="24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qanday</a:t>
            </a:r>
            <a:r>
              <a:rPr lang="en-US" sz="2400" spc="3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xonalar</a:t>
            </a:r>
            <a:r>
              <a:rPr lang="en-US" sz="2400" spc="29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bor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72056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BILIB OLING!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-80011" y="891540"/>
            <a:ext cx="13899353" cy="8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745490" y="1466214"/>
            <a:ext cx="7461250" cy="3677286"/>
            <a:chOff x="1300" y="184"/>
            <a:chExt cx="7731" cy="314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320" y="204"/>
              <a:ext cx="7691" cy="2609"/>
              <a:chOff x="1320" y="204"/>
              <a:chExt cx="7691" cy="2609"/>
            </a:xfrm>
          </p:grpSpPr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320" y="204"/>
                <a:ext cx="7691" cy="2609"/>
              </a:xfrm>
              <a:custGeom>
                <a:avLst/>
                <a:gdLst>
                  <a:gd name="T0" fmla="+- 0 1560 1320"/>
                  <a:gd name="T1" fmla="*/ T0 w 7691"/>
                  <a:gd name="T2" fmla="+- 0 204 204"/>
                  <a:gd name="T3" fmla="*/ 204 h 2609"/>
                  <a:gd name="T4" fmla="+- 0 1485 1320"/>
                  <a:gd name="T5" fmla="*/ T4 w 7691"/>
                  <a:gd name="T6" fmla="+- 0 205 204"/>
                  <a:gd name="T7" fmla="*/ 205 h 2609"/>
                  <a:gd name="T8" fmla="+- 0 1404 1320"/>
                  <a:gd name="T9" fmla="*/ T8 w 7691"/>
                  <a:gd name="T10" fmla="+- 0 211 204"/>
                  <a:gd name="T11" fmla="*/ 211 h 2609"/>
                  <a:gd name="T12" fmla="+- 0 1345 1320"/>
                  <a:gd name="T13" fmla="*/ T12 w 7691"/>
                  <a:gd name="T14" fmla="+- 0 240 204"/>
                  <a:gd name="T15" fmla="*/ 240 h 2609"/>
                  <a:gd name="T16" fmla="+- 0 1323 1320"/>
                  <a:gd name="T17" fmla="*/ T16 w 7691"/>
                  <a:gd name="T18" fmla="+- 0 312 204"/>
                  <a:gd name="T19" fmla="*/ 312 h 2609"/>
                  <a:gd name="T20" fmla="+- 0 1320 1320"/>
                  <a:gd name="T21" fmla="*/ T20 w 7691"/>
                  <a:gd name="T22" fmla="+- 0 404 204"/>
                  <a:gd name="T23" fmla="*/ 404 h 2609"/>
                  <a:gd name="T24" fmla="+- 0 1320 1320"/>
                  <a:gd name="T25" fmla="*/ T24 w 7691"/>
                  <a:gd name="T26" fmla="+- 0 2613 204"/>
                  <a:gd name="T27" fmla="*/ 2613 h 2609"/>
                  <a:gd name="T28" fmla="+- 0 1320 1320"/>
                  <a:gd name="T29" fmla="*/ T28 w 7691"/>
                  <a:gd name="T30" fmla="+- 0 2648 204"/>
                  <a:gd name="T31" fmla="*/ 2648 h 2609"/>
                  <a:gd name="T32" fmla="+- 0 1326 1320"/>
                  <a:gd name="T33" fmla="*/ T32 w 7691"/>
                  <a:gd name="T34" fmla="+- 0 2729 204"/>
                  <a:gd name="T35" fmla="*/ 2729 h 2609"/>
                  <a:gd name="T36" fmla="+- 0 1356 1320"/>
                  <a:gd name="T37" fmla="*/ T36 w 7691"/>
                  <a:gd name="T38" fmla="+- 0 2788 204"/>
                  <a:gd name="T39" fmla="*/ 2788 h 2609"/>
                  <a:gd name="T40" fmla="+- 0 1428 1320"/>
                  <a:gd name="T41" fmla="*/ T40 w 7691"/>
                  <a:gd name="T42" fmla="+- 0 2810 204"/>
                  <a:gd name="T43" fmla="*/ 2810 h 2609"/>
                  <a:gd name="T44" fmla="+- 0 1521 1320"/>
                  <a:gd name="T45" fmla="*/ T44 w 7691"/>
                  <a:gd name="T46" fmla="+- 0 2813 204"/>
                  <a:gd name="T47" fmla="*/ 2813 h 2609"/>
                  <a:gd name="T48" fmla="+- 0 8845 1320"/>
                  <a:gd name="T49" fmla="*/ T48 w 7691"/>
                  <a:gd name="T50" fmla="+- 0 2813 204"/>
                  <a:gd name="T51" fmla="*/ 2813 h 2609"/>
                  <a:gd name="T52" fmla="+- 0 8926 1320"/>
                  <a:gd name="T53" fmla="*/ T52 w 7691"/>
                  <a:gd name="T54" fmla="+- 0 2807 204"/>
                  <a:gd name="T55" fmla="*/ 2807 h 2609"/>
                  <a:gd name="T56" fmla="+- 0 8985 1320"/>
                  <a:gd name="T57" fmla="*/ T56 w 7691"/>
                  <a:gd name="T58" fmla="+- 0 2777 204"/>
                  <a:gd name="T59" fmla="*/ 2777 h 2609"/>
                  <a:gd name="T60" fmla="+- 0 9007 1320"/>
                  <a:gd name="T61" fmla="*/ T60 w 7691"/>
                  <a:gd name="T62" fmla="+- 0 2705 204"/>
                  <a:gd name="T63" fmla="*/ 2705 h 2609"/>
                  <a:gd name="T64" fmla="+- 0 9010 1320"/>
                  <a:gd name="T65" fmla="*/ T64 w 7691"/>
                  <a:gd name="T66" fmla="+- 0 2613 204"/>
                  <a:gd name="T67" fmla="*/ 2613 h 2609"/>
                  <a:gd name="T68" fmla="+- 0 9010 1320"/>
                  <a:gd name="T69" fmla="*/ T68 w 7691"/>
                  <a:gd name="T70" fmla="+- 0 404 204"/>
                  <a:gd name="T71" fmla="*/ 404 h 2609"/>
                  <a:gd name="T72" fmla="+- 0 9010 1320"/>
                  <a:gd name="T73" fmla="*/ T72 w 7691"/>
                  <a:gd name="T74" fmla="+- 0 369 204"/>
                  <a:gd name="T75" fmla="*/ 369 h 2609"/>
                  <a:gd name="T76" fmla="+- 0 9004 1320"/>
                  <a:gd name="T77" fmla="*/ T76 w 7691"/>
                  <a:gd name="T78" fmla="+- 0 289 204"/>
                  <a:gd name="T79" fmla="*/ 289 h 2609"/>
                  <a:gd name="T80" fmla="+- 0 8974 1320"/>
                  <a:gd name="T81" fmla="*/ T80 w 7691"/>
                  <a:gd name="T82" fmla="+- 0 229 204"/>
                  <a:gd name="T83" fmla="*/ 229 h 2609"/>
                  <a:gd name="T84" fmla="+- 0 8902 1320"/>
                  <a:gd name="T85" fmla="*/ T84 w 7691"/>
                  <a:gd name="T86" fmla="+- 0 207 204"/>
                  <a:gd name="T87" fmla="*/ 207 h 2609"/>
                  <a:gd name="T88" fmla="+- 0 1560 1320"/>
                  <a:gd name="T89" fmla="*/ T88 w 7691"/>
                  <a:gd name="T90" fmla="+- 0 204 204"/>
                  <a:gd name="T91" fmla="*/ 204 h 26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7691" h="2609">
                    <a:moveTo>
                      <a:pt x="240" y="0"/>
                    </a:moveTo>
                    <a:lnTo>
                      <a:pt x="165" y="1"/>
                    </a:lnTo>
                    <a:lnTo>
                      <a:pt x="84" y="7"/>
                    </a:lnTo>
                    <a:lnTo>
                      <a:pt x="25" y="36"/>
                    </a:lnTo>
                    <a:lnTo>
                      <a:pt x="3" y="108"/>
                    </a:lnTo>
                    <a:lnTo>
                      <a:pt x="0" y="200"/>
                    </a:lnTo>
                    <a:lnTo>
                      <a:pt x="0" y="2409"/>
                    </a:lnTo>
                    <a:lnTo>
                      <a:pt x="0" y="2444"/>
                    </a:lnTo>
                    <a:lnTo>
                      <a:pt x="6" y="2525"/>
                    </a:lnTo>
                    <a:lnTo>
                      <a:pt x="36" y="2584"/>
                    </a:lnTo>
                    <a:lnTo>
                      <a:pt x="108" y="2606"/>
                    </a:lnTo>
                    <a:lnTo>
                      <a:pt x="201" y="2609"/>
                    </a:lnTo>
                    <a:lnTo>
                      <a:pt x="7525" y="2609"/>
                    </a:lnTo>
                    <a:lnTo>
                      <a:pt x="7606" y="2603"/>
                    </a:lnTo>
                    <a:lnTo>
                      <a:pt x="7665" y="2573"/>
                    </a:lnTo>
                    <a:lnTo>
                      <a:pt x="7687" y="2501"/>
                    </a:lnTo>
                    <a:lnTo>
                      <a:pt x="7690" y="2409"/>
                    </a:lnTo>
                    <a:lnTo>
                      <a:pt x="7690" y="200"/>
                    </a:lnTo>
                    <a:lnTo>
                      <a:pt x="7690" y="165"/>
                    </a:lnTo>
                    <a:lnTo>
                      <a:pt x="7684" y="85"/>
                    </a:lnTo>
                    <a:lnTo>
                      <a:pt x="7654" y="25"/>
                    </a:lnTo>
                    <a:lnTo>
                      <a:pt x="7582" y="3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B5D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320" y="204"/>
              <a:ext cx="7691" cy="2609"/>
              <a:chOff x="1320" y="204"/>
              <a:chExt cx="7691" cy="2609"/>
            </a:xfrm>
          </p:grpSpPr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320" y="204"/>
                <a:ext cx="7691" cy="2609"/>
              </a:xfrm>
              <a:custGeom>
                <a:avLst/>
                <a:gdLst>
                  <a:gd name="T0" fmla="+- 0 1560 1320"/>
                  <a:gd name="T1" fmla="*/ T0 w 7691"/>
                  <a:gd name="T2" fmla="+- 0 204 204"/>
                  <a:gd name="T3" fmla="*/ 204 h 2609"/>
                  <a:gd name="T4" fmla="+- 0 1485 1320"/>
                  <a:gd name="T5" fmla="*/ T4 w 7691"/>
                  <a:gd name="T6" fmla="+- 0 205 204"/>
                  <a:gd name="T7" fmla="*/ 205 h 2609"/>
                  <a:gd name="T8" fmla="+- 0 1404 1320"/>
                  <a:gd name="T9" fmla="*/ T8 w 7691"/>
                  <a:gd name="T10" fmla="+- 0 211 204"/>
                  <a:gd name="T11" fmla="*/ 211 h 2609"/>
                  <a:gd name="T12" fmla="+- 0 1345 1320"/>
                  <a:gd name="T13" fmla="*/ T12 w 7691"/>
                  <a:gd name="T14" fmla="+- 0 240 204"/>
                  <a:gd name="T15" fmla="*/ 240 h 2609"/>
                  <a:gd name="T16" fmla="+- 0 1323 1320"/>
                  <a:gd name="T17" fmla="*/ T16 w 7691"/>
                  <a:gd name="T18" fmla="+- 0 312 204"/>
                  <a:gd name="T19" fmla="*/ 312 h 2609"/>
                  <a:gd name="T20" fmla="+- 0 1320 1320"/>
                  <a:gd name="T21" fmla="*/ T20 w 7691"/>
                  <a:gd name="T22" fmla="+- 0 406 204"/>
                  <a:gd name="T23" fmla="*/ 406 h 2609"/>
                  <a:gd name="T24" fmla="+- 0 1320 1320"/>
                  <a:gd name="T25" fmla="*/ T24 w 7691"/>
                  <a:gd name="T26" fmla="+- 0 2573 204"/>
                  <a:gd name="T27" fmla="*/ 2573 h 2609"/>
                  <a:gd name="T28" fmla="+- 0 1320 1320"/>
                  <a:gd name="T29" fmla="*/ T28 w 7691"/>
                  <a:gd name="T30" fmla="+- 0 2613 204"/>
                  <a:gd name="T31" fmla="*/ 2613 h 2609"/>
                  <a:gd name="T32" fmla="+- 0 1321 1320"/>
                  <a:gd name="T33" fmla="*/ T32 w 7691"/>
                  <a:gd name="T34" fmla="+- 0 2679 204"/>
                  <a:gd name="T35" fmla="*/ 2679 h 2609"/>
                  <a:gd name="T36" fmla="+- 0 1330 1320"/>
                  <a:gd name="T37" fmla="*/ T36 w 7691"/>
                  <a:gd name="T38" fmla="+- 0 2748 204"/>
                  <a:gd name="T39" fmla="*/ 2748 h 2609"/>
                  <a:gd name="T40" fmla="+- 0 1369 1320"/>
                  <a:gd name="T41" fmla="*/ T40 w 7691"/>
                  <a:gd name="T42" fmla="+- 0 2797 204"/>
                  <a:gd name="T43" fmla="*/ 2797 h 2609"/>
                  <a:gd name="T44" fmla="+- 0 1428 1320"/>
                  <a:gd name="T45" fmla="*/ T44 w 7691"/>
                  <a:gd name="T46" fmla="+- 0 2810 204"/>
                  <a:gd name="T47" fmla="*/ 2810 h 2609"/>
                  <a:gd name="T48" fmla="+- 0 1521 1320"/>
                  <a:gd name="T49" fmla="*/ T48 w 7691"/>
                  <a:gd name="T50" fmla="+- 0 2813 204"/>
                  <a:gd name="T51" fmla="*/ 2813 h 2609"/>
                  <a:gd name="T52" fmla="+- 0 8770 1320"/>
                  <a:gd name="T53" fmla="*/ T52 w 7691"/>
                  <a:gd name="T54" fmla="+- 0 2813 204"/>
                  <a:gd name="T55" fmla="*/ 2813 h 2609"/>
                  <a:gd name="T56" fmla="+- 0 8810 1320"/>
                  <a:gd name="T57" fmla="*/ T56 w 7691"/>
                  <a:gd name="T58" fmla="+- 0 2813 204"/>
                  <a:gd name="T59" fmla="*/ 2813 h 2609"/>
                  <a:gd name="T60" fmla="+- 0 8876 1320"/>
                  <a:gd name="T61" fmla="*/ T60 w 7691"/>
                  <a:gd name="T62" fmla="+- 0 2812 204"/>
                  <a:gd name="T63" fmla="*/ 2812 h 2609"/>
                  <a:gd name="T64" fmla="+- 0 8945 1320"/>
                  <a:gd name="T65" fmla="*/ T64 w 7691"/>
                  <a:gd name="T66" fmla="+- 0 2803 204"/>
                  <a:gd name="T67" fmla="*/ 2803 h 2609"/>
                  <a:gd name="T68" fmla="+- 0 8993 1320"/>
                  <a:gd name="T69" fmla="*/ T68 w 7691"/>
                  <a:gd name="T70" fmla="+- 0 2764 204"/>
                  <a:gd name="T71" fmla="*/ 2764 h 2609"/>
                  <a:gd name="T72" fmla="+- 0 9007 1320"/>
                  <a:gd name="T73" fmla="*/ T72 w 7691"/>
                  <a:gd name="T74" fmla="+- 0 2705 204"/>
                  <a:gd name="T75" fmla="*/ 2705 h 2609"/>
                  <a:gd name="T76" fmla="+- 0 9010 1320"/>
                  <a:gd name="T77" fmla="*/ T76 w 7691"/>
                  <a:gd name="T78" fmla="+- 0 2612 204"/>
                  <a:gd name="T79" fmla="*/ 2612 h 2609"/>
                  <a:gd name="T80" fmla="+- 0 9010 1320"/>
                  <a:gd name="T81" fmla="*/ T80 w 7691"/>
                  <a:gd name="T82" fmla="+- 0 444 204"/>
                  <a:gd name="T83" fmla="*/ 444 h 2609"/>
                  <a:gd name="T84" fmla="+- 0 9010 1320"/>
                  <a:gd name="T85" fmla="*/ T84 w 7691"/>
                  <a:gd name="T86" fmla="+- 0 404 204"/>
                  <a:gd name="T87" fmla="*/ 404 h 2609"/>
                  <a:gd name="T88" fmla="+- 0 9009 1320"/>
                  <a:gd name="T89" fmla="*/ T88 w 7691"/>
                  <a:gd name="T90" fmla="+- 0 338 204"/>
                  <a:gd name="T91" fmla="*/ 338 h 2609"/>
                  <a:gd name="T92" fmla="+- 0 8999 1320"/>
                  <a:gd name="T93" fmla="*/ T92 w 7691"/>
                  <a:gd name="T94" fmla="+- 0 269 204"/>
                  <a:gd name="T95" fmla="*/ 269 h 2609"/>
                  <a:gd name="T96" fmla="+- 0 8961 1320"/>
                  <a:gd name="T97" fmla="*/ T96 w 7691"/>
                  <a:gd name="T98" fmla="+- 0 221 204"/>
                  <a:gd name="T99" fmla="*/ 221 h 2609"/>
                  <a:gd name="T100" fmla="+- 0 8902 1320"/>
                  <a:gd name="T101" fmla="*/ T100 w 7691"/>
                  <a:gd name="T102" fmla="+- 0 207 204"/>
                  <a:gd name="T103" fmla="*/ 207 h 2609"/>
                  <a:gd name="T104" fmla="+- 0 8809 1320"/>
                  <a:gd name="T105" fmla="*/ T104 w 7691"/>
                  <a:gd name="T106" fmla="+- 0 204 204"/>
                  <a:gd name="T107" fmla="*/ 204 h 2609"/>
                  <a:gd name="T108" fmla="+- 0 1560 1320"/>
                  <a:gd name="T109" fmla="*/ T108 w 7691"/>
                  <a:gd name="T110" fmla="+- 0 204 204"/>
                  <a:gd name="T111" fmla="*/ 204 h 26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7691" h="2609">
                    <a:moveTo>
                      <a:pt x="240" y="0"/>
                    </a:moveTo>
                    <a:lnTo>
                      <a:pt x="165" y="1"/>
                    </a:lnTo>
                    <a:lnTo>
                      <a:pt x="84" y="7"/>
                    </a:lnTo>
                    <a:lnTo>
                      <a:pt x="25" y="36"/>
                    </a:lnTo>
                    <a:lnTo>
                      <a:pt x="3" y="108"/>
                    </a:lnTo>
                    <a:lnTo>
                      <a:pt x="0" y="202"/>
                    </a:lnTo>
                    <a:lnTo>
                      <a:pt x="0" y="2369"/>
                    </a:lnTo>
                    <a:lnTo>
                      <a:pt x="0" y="2409"/>
                    </a:lnTo>
                    <a:lnTo>
                      <a:pt x="1" y="2475"/>
                    </a:lnTo>
                    <a:lnTo>
                      <a:pt x="10" y="2544"/>
                    </a:lnTo>
                    <a:lnTo>
                      <a:pt x="49" y="2593"/>
                    </a:lnTo>
                    <a:lnTo>
                      <a:pt x="108" y="2606"/>
                    </a:lnTo>
                    <a:lnTo>
                      <a:pt x="201" y="2609"/>
                    </a:lnTo>
                    <a:lnTo>
                      <a:pt x="7450" y="2609"/>
                    </a:lnTo>
                    <a:lnTo>
                      <a:pt x="7490" y="2609"/>
                    </a:lnTo>
                    <a:lnTo>
                      <a:pt x="7556" y="2608"/>
                    </a:lnTo>
                    <a:lnTo>
                      <a:pt x="7625" y="2599"/>
                    </a:lnTo>
                    <a:lnTo>
                      <a:pt x="7673" y="2560"/>
                    </a:lnTo>
                    <a:lnTo>
                      <a:pt x="7687" y="2501"/>
                    </a:lnTo>
                    <a:lnTo>
                      <a:pt x="7690" y="2408"/>
                    </a:lnTo>
                    <a:lnTo>
                      <a:pt x="7690" y="240"/>
                    </a:lnTo>
                    <a:lnTo>
                      <a:pt x="7690" y="200"/>
                    </a:lnTo>
                    <a:lnTo>
                      <a:pt x="7689" y="134"/>
                    </a:lnTo>
                    <a:lnTo>
                      <a:pt x="7679" y="65"/>
                    </a:lnTo>
                    <a:lnTo>
                      <a:pt x="7641" y="17"/>
                    </a:lnTo>
                    <a:lnTo>
                      <a:pt x="7582" y="3"/>
                    </a:lnTo>
                    <a:lnTo>
                      <a:pt x="7489" y="0"/>
                    </a:lnTo>
                    <a:lnTo>
                      <a:pt x="240" y="0"/>
                    </a:lnTo>
                    <a:close/>
                  </a:path>
                </a:pathLst>
              </a:custGeom>
              <a:noFill/>
              <a:ln w="25400">
                <a:solidFill>
                  <a:srgbClr val="00792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512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4" y="2872"/>
                <a:ext cx="461" cy="4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94264" y="1707829"/>
            <a:ext cx="686388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0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50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tovushi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tilning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orqa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qismidan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sirg‘alib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chiquvchi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undosh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bo‘lib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nisbatan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qattiq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talaffuz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qilinadi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0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tovushi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bo‘g‘izdan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sirg‘alib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chiqadi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yumshoq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aytiladi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0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Qiyoslang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0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sho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sho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ol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ol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alta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alqa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710</Words>
  <Application>Microsoft Office PowerPoint</Application>
  <PresentationFormat>Экран (16:9)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O‘zbek tili</vt:lpstr>
      <vt:lpstr>Mavzu: Uyimiz. X va H tovushlari</vt:lpstr>
      <vt:lpstr>O‘tgan mavzuni mustahkamlash</vt:lpstr>
      <vt:lpstr>Savollarga javob bering.</vt:lpstr>
      <vt:lpstr>uyimiz – наш дом xonadon – квартира dahliz – прихожая ayvon – балкон</vt:lpstr>
      <vt:lpstr>Eslab qoling!</vt:lpstr>
      <vt:lpstr>Topishmoqlar:</vt:lpstr>
      <vt:lpstr>1- mashq. Savollarga javob bering.</vt:lpstr>
      <vt:lpstr>BILIB OLING!</vt:lpstr>
      <vt:lpstr>2- mashq. Berilgan so‘zlarni „Kalit diktant“ usulida jadvalda belgilang.</vt:lpstr>
      <vt:lpstr>3- mashq. Nuqtalar o‘rniga x va h harflaridan mosini qo‘ying.  So‘zlarni o‘qing va yozing. Shu so‘zlar ishtirokida gaplar tuzing.</vt:lpstr>
      <vt:lpstr>3- mashq. Nuqtalar o‘rniga x va h harflaridan mosini qo‘ying. So‘zlarni o‘qing va yozing. Shu so‘zlar ishtirokida gaplar tuzing.</vt:lpstr>
      <vt:lpstr>1- topshiriq. Savollarga javob bergan holda suhbatni o‘qing va davom ettiring.</vt:lpstr>
      <vt:lpstr>4 - mashq. O‘qing. Matn ichida kelgan savollarga javob bering. X va h undoshlari ishtirok etgan so‘zlarni ko‘chiring.</vt:lpstr>
      <vt:lpstr>Lug‘at</vt:lpstr>
      <vt:lpstr>Eslab qoling!</vt:lpstr>
      <vt:lpstr>Tez aytishlar:</vt:lpstr>
      <vt:lpstr>Mustaqil ish:        Uyingiz xonalarida qanday faoliyat bajarishingizni     -miz qo‘shimchali fe’llar bilan to‘g‘ri bog‘lab,  gaplar tuzing. Quyidagi jadvalni to‘ldiring.</vt:lpstr>
      <vt:lpstr>Презентация PowerPoint</vt:lpstr>
      <vt:lpstr>2- topshiriq. Topishmoqlarda yashiringan uy jihozlarining nomini toping va yozing. Shu so‘zlar ishtirokida gaplar tuzing.</vt:lpstr>
      <vt:lpstr>Презентация PowerPoint</vt:lpstr>
      <vt:lpstr>Презентация PowerPoint</vt:lpstr>
      <vt:lpstr>E’tiboringiz uchun rahmat!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O‘zbek tili</dc:title>
  <dc:creator>ADMIN</dc:creator>
  <cp:lastModifiedBy>Гость</cp:lastModifiedBy>
  <cp:revision>22</cp:revision>
  <dcterms:created xsi:type="dcterms:W3CDTF">2020-09-24T17:48:14Z</dcterms:created>
  <dcterms:modified xsi:type="dcterms:W3CDTF">2020-10-02T12:01:19Z</dcterms:modified>
</cp:coreProperties>
</file>